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85A945-D1B6-4499-9141-49BA50C30D86}" type="datetimeFigureOut">
              <a:rPr lang="sr-Latn-CS" smtClean="0"/>
              <a:pPr/>
              <a:t>3.5.2017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BA6C5C-6EC1-4415-9ACA-F248FF70E5C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OD MEĐUNARODNOG PRIZNANJA DO POBJEDE U DOMOVINSKOM RATU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</p:txBody>
      </p:sp>
      <p:sp>
        <p:nvSpPr>
          <p:cNvPr id="10242" name="AutoShape 2" descr="Slikovni rezultat za kninska tvrđava 199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HRVATSKI BRANITELJI I NJIHOVE POBJEDE</a:t>
            </a:r>
          </a:p>
          <a:p>
            <a:endParaRPr lang="hr-HR" dirty="0" smtClean="0"/>
          </a:p>
          <a:p>
            <a:r>
              <a:rPr lang="hr-HR" dirty="0" smtClean="0"/>
              <a:t>Vodstvo pobunjenih srba odbijalo je svaki sporazum o mirnoj reintegraciji TZV. Republike Srpske u pravni poredak R. Hrvatske. Zbog toga je Hrvatska bila prisiljena poduzeti učinkovitije vojne mjereza oslobađanje svojih područja.:</a:t>
            </a:r>
          </a:p>
          <a:p>
            <a:pPr>
              <a:buFontTx/>
              <a:buChar char="-"/>
            </a:pPr>
            <a:r>
              <a:rPr lang="hr-HR" dirty="0" smtClean="0"/>
              <a:t>Lipanj 1992. oslobođena Miljevačka visoravan</a:t>
            </a:r>
          </a:p>
          <a:p>
            <a:pPr>
              <a:buFontTx/>
              <a:buChar char="-"/>
            </a:pPr>
            <a:r>
              <a:rPr lang="hr-HR" dirty="0" smtClean="0"/>
              <a:t>- listopad 1992.god. Deblokada Dubrovnika</a:t>
            </a:r>
          </a:p>
          <a:p>
            <a:pPr>
              <a:buFontTx/>
              <a:buChar char="-"/>
            </a:pPr>
            <a:r>
              <a:rPr lang="hr-HR" dirty="0" smtClean="0"/>
              <a:t>- siječanj 1993.god. </a:t>
            </a:r>
            <a:r>
              <a:rPr lang="hr-HR" smtClean="0"/>
              <a:t>Oslobođen dio Velebita i zadarskog zaleđas Novskim ždrilomte HE Peruča Izgradnjom pontonskog mosta uspostavljena je veza između sjeverne i južne Hrvatske.</a:t>
            </a:r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hr-HR" dirty="0" smtClean="0"/>
              <a:t>Nakon proglašenja neovisnosti uslijedilo je međunarodno priznanje Republike Hrvatske.</a:t>
            </a:r>
          </a:p>
          <a:p>
            <a:r>
              <a:rPr lang="hr-HR" dirty="0" smtClean="0"/>
              <a:t>Dana </a:t>
            </a:r>
            <a:r>
              <a:rPr lang="hr-HR" b="1" dirty="0" smtClean="0"/>
              <a:t>15.siječnja 1992</a:t>
            </a:r>
            <a:r>
              <a:rPr lang="hr-HR" dirty="0" smtClean="0"/>
              <a:t>. godine  Europska unija priznala je Hrvatsku kao samostalnu i neovisnu državu. Zbog toga taj dan u  domovini obilježavamo kao dan međunarodnog priznanja Hrvatske. Prva država koja je  priznala Hrvatsku bila je Island, a zatim Slovenija.</a:t>
            </a:r>
          </a:p>
          <a:p>
            <a:r>
              <a:rPr lang="hr-HR" dirty="0" smtClean="0"/>
              <a:t>R. Hrvatska priznata je u granicama po ustavu od 1974.god. Prema odluci Badinterove komisije.</a:t>
            </a:r>
          </a:p>
          <a:p>
            <a:endParaRPr lang="hr-HR" dirty="0" smtClean="0"/>
          </a:p>
          <a:p>
            <a:r>
              <a:rPr lang="hr-HR" dirty="0" smtClean="0"/>
              <a:t>Uslijedilo je zatim primanje Hrvatske u punopravno članstvo Ujedinjenih naroda 22.svibnja.</a:t>
            </a:r>
          </a:p>
          <a:p>
            <a:r>
              <a:rPr lang="hr-HR" dirty="0" smtClean="0"/>
              <a:t>Tim činom potvrđeno je njezino potpuno priznanje od međunarodne zajednice.</a:t>
            </a:r>
            <a:endParaRPr lang="hr-HR" dirty="0"/>
          </a:p>
        </p:txBody>
      </p:sp>
      <p:pic>
        <p:nvPicPr>
          <p:cNvPr id="5" name="Content Placeholder 4" descr="tuđman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71934" y="1857364"/>
            <a:ext cx="4714908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Međunarodnim priznanjem  Hrvatska  se oduprla  procesu stvaranja Velike Srbije.</a:t>
            </a:r>
          </a:p>
          <a:p>
            <a:r>
              <a:rPr lang="hr-HR" dirty="0" smtClean="0"/>
              <a:t>Još u jesen 1991.godine  Ujedinjeni narodi su,u želji da smiri stanje u Hrvatskoj,  uputili u Hrvatsku svog posebnog izaslanika </a:t>
            </a:r>
            <a:r>
              <a:rPr lang="hr-HR" b="1" dirty="0" smtClean="0"/>
              <a:t>Cyrusa Vancea</a:t>
            </a:r>
            <a:r>
              <a:rPr lang="hr-HR" dirty="0" smtClean="0"/>
              <a:t>. Njegov je zadatak bio ispitati stanje i iznačiti mirno rješenje krize.</a:t>
            </a:r>
          </a:p>
          <a:p>
            <a:r>
              <a:rPr lang="hr-HR" b="1" dirty="0" smtClean="0"/>
              <a:t>Predložio je slijedeće: </a:t>
            </a:r>
          </a:p>
          <a:p>
            <a:r>
              <a:rPr lang="hr-HR" b="1" dirty="0" smtClean="0"/>
              <a:t>slanje mirovnih snaga UN-a čiji bi cilj bio razdvajanje sukobljenih strana, povlačenje JNA iz Hrvatske i demilitarizaciju područja pod kontrolom srpskih pobunjenika. Omogućavanje povratka izbjeglicama i prognanicima te uspostavljanje pravnog poretka R. Hrvatskeu tzv.ružičastim zonama, te stvaranje uvijeta za dogovor o političkom rješenju.</a:t>
            </a:r>
          </a:p>
          <a:p>
            <a:endParaRPr lang="hr-HR" dirty="0"/>
          </a:p>
        </p:txBody>
      </p:sp>
      <p:pic>
        <p:nvPicPr>
          <p:cNvPr id="5" name="Content Placeholder 4" descr="vance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497387" y="1056481"/>
            <a:ext cx="3267075" cy="4286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Vijeće sigurnosti UN-a  u veljači 1992.god.  Prihvatilo Vanceov plan te za njegovu provedbu donijelo rezoluciju  o upućivanj  Zaštitnih snaga UN-a  UNPROFOR u Hrvatsku na rok od 12 mjeseci.</a:t>
            </a:r>
          </a:p>
          <a:p>
            <a:r>
              <a:rPr lang="hr-HR" dirty="0" smtClean="0"/>
              <a:t>U tom roku plan je trebao biti proveden.</a:t>
            </a:r>
          </a:p>
          <a:p>
            <a:r>
              <a:rPr lang="hr-HR" dirty="0" smtClean="0"/>
              <a:t>Hrvatska vlada prihvatila je takvu ulogu UN-a radi što bržeg završetka ratnih razaranja  i ljudskih stradanja. Stoga je Hrvatska, u duhu provedbe plana u siječnju 1992.godine u Sarajevu potpisala sporazum o prekidu vatre u R. Hrvatskoj i dolasku snaga UN-a.</a:t>
            </a:r>
          </a:p>
          <a:p>
            <a:r>
              <a:rPr lang="hr-HR" dirty="0" smtClean="0"/>
              <a:t>Nakon dolaska snaga prestao je razarajući rat, ali nisu ostvarile najveći dio svojeg zadatka zbog neodlučnosti i neučikovitosti  snaga UN koje nisu provodile zadaće dobivene rezolucijom  (nisu razoružane srpske jedinice , nisu omogućile povratak izbjeglicama i prognanicima, tzv. Ružičaste zone  nisu vraćene u pravni poredakR. Hrvatske.)</a:t>
            </a:r>
            <a:endParaRPr lang="hr-HR" dirty="0"/>
          </a:p>
        </p:txBody>
      </p:sp>
      <p:pic>
        <p:nvPicPr>
          <p:cNvPr id="5" name="Content Placeholder 4" descr="unprofor-G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543153"/>
            <a:ext cx="5111750" cy="53129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Hrvatska ipak nije otkazala mandat snagama UN-a ali je zatražila garanciju i rokove provedbe  donesenih Rezolucija.</a:t>
            </a:r>
          </a:p>
          <a:p>
            <a:r>
              <a:rPr lang="hr-HR" dirty="0" smtClean="0"/>
              <a:t>Kao odgovor na zahtjeve Hrvatske Vijeće sigurnosti Rezolucijom 981. od 31.siječnja 1995.godine redefiniralo je njihovu ulogu:</a:t>
            </a:r>
          </a:p>
          <a:p>
            <a:pPr>
              <a:buFontTx/>
              <a:buChar char="-"/>
            </a:pPr>
            <a:r>
              <a:rPr lang="hr-HR" dirty="0" smtClean="0"/>
              <a:t>Naziv UNPROFOR zamjenjen je nazivom UNCRO</a:t>
            </a:r>
          </a:p>
          <a:p>
            <a:pPr>
              <a:buFontTx/>
              <a:buChar char="-"/>
            </a:pPr>
            <a:r>
              <a:rPr lang="hr-HR" dirty="0" smtClean="0"/>
              <a:t>Mandat  snaga trebao je trajati do 30.studenog 1995.godine </a:t>
            </a:r>
          </a:p>
          <a:p>
            <a:pPr>
              <a:buFontTx/>
              <a:buChar char="-"/>
            </a:pPr>
            <a:r>
              <a:rPr lang="hr-HR" dirty="0" smtClean="0"/>
              <a:t>Trebale su uspostaviti nadzor nad granicama Hrvatske</a:t>
            </a:r>
          </a:p>
          <a:p>
            <a:pPr>
              <a:buFontTx/>
              <a:buChar char="-"/>
            </a:pPr>
            <a:r>
              <a:rPr lang="hr-HR" dirty="0" smtClean="0"/>
              <a:t>Nadzirati dolazi li u zaštićena područja vojna oprema i ljudstvo s područja BiH i SR Jugoslavije.</a:t>
            </a:r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5" name="Content Placeholder 4" descr="UNCro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5050" y="1497012"/>
            <a:ext cx="5111750" cy="34051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Bosna i Hercegovina</a:t>
            </a:r>
          </a:p>
          <a:p>
            <a:r>
              <a:rPr lang="hr-HR" dirty="0" smtClean="0"/>
              <a:t>Rat po istom scenariju kao u Hrvatskoj nije zaobišao ni BiH. Glavni oslonac velikosrpske politike  u BiH bila je Srpska demokratska strankana čelu sa Radovanom Karadžićem. </a:t>
            </a:r>
          </a:p>
          <a:p>
            <a:r>
              <a:rPr lang="hr-HR" dirty="0" smtClean="0"/>
              <a:t>Po scenariju kao  i u Hrvatskoj sbi su proglasili nekoliko Srpskih autonomsnih  oblasti. I Srpsku Republiku Sarajeva sa sjedištem na Palam(1992god.)</a:t>
            </a:r>
          </a:p>
          <a:p>
            <a:r>
              <a:rPr lang="hr-HR" dirty="0" smtClean="0"/>
              <a:t>Kao odgovor na to dio Hrvata u Hercegovini osniva Hrvatsku zajednicu Herceg Bosnu.</a:t>
            </a:r>
          </a:p>
          <a:p>
            <a:r>
              <a:rPr lang="hr-HR" dirty="0" smtClean="0"/>
              <a:t>Ustavni sud BiH odluke  proglasio je neustavnim.</a:t>
            </a:r>
          </a:p>
          <a:p>
            <a:endParaRPr lang="hr-HR" dirty="0"/>
          </a:p>
        </p:txBody>
      </p:sp>
      <p:pic>
        <p:nvPicPr>
          <p:cNvPr id="5" name="Content Placeholder 4" descr="Evstafiev-Radovan_Karadzic_3MAR9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860925" y="1504156"/>
            <a:ext cx="2540000" cy="3390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Uslijedio je referendum na kojem su se građani izjasnili  za samostalnu i neovisnu BiH.</a:t>
            </a:r>
          </a:p>
          <a:p>
            <a:r>
              <a:rPr lang="hr-HR" dirty="0" smtClean="0"/>
              <a:t>Nemiri su odmah započeli a otvorena srpska agresija u lipnju 1992.godine. Sukladno planu o stvaranju etnički čistog područja srbi su počinili mnoge zločine a više stotina Muslimana i Hrvata je prognano.</a:t>
            </a:r>
          </a:p>
          <a:p>
            <a:r>
              <a:rPr lang="hr-HR" dirty="0" smtClean="0"/>
              <a:t>Da bi se obranili od agresije Hrvati u BiH oformili su Hrvatsko vijeće obrane a Muslimani Armiju BiH. Obje vojske na početku rata su surađivale. No u zapadnoj Hercegovini došlo je do njihovog sukoba te su počinjeni mnogi zločini nad civilima.</a:t>
            </a:r>
          </a:p>
          <a:p>
            <a:r>
              <a:rPr lang="hr-HR" dirty="0" smtClean="0"/>
              <a:t>Međunarodna zajednica za to je krivila vladu u Zagrebu iako je Hrvatska priznala neovisnost BiH i diplomatskim putem riješiti taj besmisleni sukob.</a:t>
            </a:r>
          </a:p>
        </p:txBody>
      </p:sp>
      <p:pic>
        <p:nvPicPr>
          <p:cNvPr id="5" name="Content Placeholder 4" descr="150px-Logo_of_Croatian_Defence_Council.svg.pn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416550" y="2056606"/>
            <a:ext cx="1428750" cy="228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Hrvatsko-muslimanski sukob zaostavljen je Washingtonskim sporazumom od 18.ožujka 1994.godine. Ipak rat nije završio a posljedice su bile tragične. Najočitiji primjer su Žapče i Srebrenica. Iako su bilepodzaštitom snaga  UN srpske postriojbe u srpnju 1995.god. Ubile su 8000 Muslimana sa tog područja.  Odgovrnima za ovajmasakr držise Radovan Karadžić i Ratko Mladić.</a:t>
            </a:r>
          </a:p>
          <a:p>
            <a:r>
              <a:rPr lang="hr-HR" dirty="0" smtClean="0"/>
              <a:t>Nakon tog zločina predsjednici  R.Hrvatske i BiH u splitu su u srpnju 1995.godine potpisali Splitsku deklaraciju o zajedničkoj obrani od srpske agresije Na temelju tog sporazuma vojke Hrvata i Bošnjaka oslobodile su veliki dio teritorija. Time su stvoreni uvijeti za mirovne pregovore.</a:t>
            </a:r>
            <a:endParaRPr lang="hr-HR" dirty="0"/>
          </a:p>
        </p:txBody>
      </p:sp>
      <p:pic>
        <p:nvPicPr>
          <p:cNvPr id="5" name="Content Placeholder 4" descr="sl-08-nova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29059" y="2551575"/>
            <a:ext cx="4429156" cy="28062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hr-HR" dirty="0" smtClean="0"/>
              <a:t>U studenom 1995.god.  u  američkom gradu Daytonu vođeni su pregovori o uređenju BiH i okončanju rata. Sporazum je konačno potpisan u prosincu 1995.god. U Parizu čime je sukob u BiH bio okončan.  Sve tri države obvezale su se na promicanje trajnog mira i stabilnosti u regiji.</a:t>
            </a:r>
            <a:endParaRPr lang="hr-HR" dirty="0"/>
          </a:p>
        </p:txBody>
      </p:sp>
      <p:pic>
        <p:nvPicPr>
          <p:cNvPr id="7" name="Content Placeholder 6" descr="dejtonski_sporazu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940174" y="1818480"/>
            <a:ext cx="4989544" cy="34679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826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OD MEĐUNARODNOG PRIZNANJA DO POBJEDE U DOMOVINSKOM RATU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 MEĐUNARODNOG PRIZNANJA DO POBJEDE U DOMOVINSKOM RATU</dc:title>
  <dc:creator>Korisnik</dc:creator>
  <cp:lastModifiedBy>Korisnik</cp:lastModifiedBy>
  <cp:revision>37</cp:revision>
  <dcterms:created xsi:type="dcterms:W3CDTF">2017-05-02T11:49:05Z</dcterms:created>
  <dcterms:modified xsi:type="dcterms:W3CDTF">2017-05-03T07:14:23Z</dcterms:modified>
</cp:coreProperties>
</file>