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98" r:id="rId4"/>
    <p:sldId id="297" r:id="rId5"/>
    <p:sldId id="296" r:id="rId6"/>
    <p:sldId id="295" r:id="rId7"/>
    <p:sldId id="294" r:id="rId8"/>
    <p:sldId id="335" r:id="rId9"/>
    <p:sldId id="336" r:id="rId10"/>
    <p:sldId id="320" r:id="rId11"/>
    <p:sldId id="324" r:id="rId12"/>
    <p:sldId id="323" r:id="rId13"/>
    <p:sldId id="313" r:id="rId14"/>
    <p:sldId id="321" r:id="rId15"/>
    <p:sldId id="311" r:id="rId16"/>
    <p:sldId id="319" r:id="rId17"/>
    <p:sldId id="322" r:id="rId18"/>
    <p:sldId id="317" r:id="rId19"/>
    <p:sldId id="316" r:id="rId20"/>
    <p:sldId id="325" r:id="rId21"/>
    <p:sldId id="312" r:id="rId22"/>
    <p:sldId id="318" r:id="rId23"/>
    <p:sldId id="315" r:id="rId24"/>
    <p:sldId id="310" r:id="rId25"/>
    <p:sldId id="314" r:id="rId26"/>
    <p:sldId id="259" r:id="rId27"/>
    <p:sldId id="332" r:id="rId28"/>
    <p:sldId id="331" r:id="rId29"/>
    <p:sldId id="330" r:id="rId30"/>
    <p:sldId id="329" r:id="rId31"/>
    <p:sldId id="328" r:id="rId32"/>
    <p:sldId id="327" r:id="rId33"/>
    <p:sldId id="326" r:id="rId34"/>
    <p:sldId id="260" r:id="rId35"/>
    <p:sldId id="333" r:id="rId36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DBF17-1B95-4A47-AE74-BC61F807D789}" type="datetimeFigureOut">
              <a:rPr lang="hr-HR" smtClean="0"/>
              <a:t>22.8.2015.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85855-C52A-49CE-A747-C7D94CF505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667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88498-931C-428F-A953-93AE0EB91E6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3447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EFF73-19EB-4088-B587-BBC854B796B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1625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A2A17-61FF-4588-A45B-490217F85AC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2745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EB770-BAD3-4E90-9C87-540EBDDFD5D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5714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82694-B54B-488B-BF77-9766450F76F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8144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D5D7F-C186-44EF-80C4-A182333DBB7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5765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8016B-53DA-4CCE-A8AD-5A6D3D561B9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9510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D6496-C3DA-4689-9C0C-434BC9FBB95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8262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F1559-2B32-4C60-8323-22A3468A0F2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7091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7371C-10D7-4043-80A3-272504B2E02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302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01EA6-06D3-44AE-BA19-CDA951874AA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856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EFD6EF-5876-4683-8F11-DB30C4472232}" type="slidenum">
              <a:rPr lang="hr-HR" altLang="sr-Latn-RS"/>
              <a:pPr/>
              <a:t>‹#›</a:t>
            </a:fld>
            <a:endParaRPr lang="hr-HR" altLang="sr-Latn-RS"/>
          </a:p>
        </p:txBody>
      </p:sp>
      <p:pic>
        <p:nvPicPr>
          <p:cNvPr id="1031" name="Picture 7" descr="8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1477" r="395" b="17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3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EF2DA"/>
              </a:clrFrom>
              <a:clrTo>
                <a:srgbClr val="FEF2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165850"/>
            <a:ext cx="7731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anose="05000000000000000000" pitchFamily="2" charset="2"/>
        <a:buChar char="û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anose="05000000000000000000" pitchFamily="2" charset="2"/>
        <a:buChar char="û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anose="05000000000000000000" pitchFamily="2" charset="2"/>
        <a:buChar char="û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anose="05000000000000000000" pitchFamily="2" charset="2"/>
        <a:buChar char="û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anose="05000000000000000000" pitchFamily="2" charset="2"/>
        <a:buChar char="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2" charset="2"/>
        <a:buChar char="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2" charset="2"/>
        <a:buChar char="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2" charset="2"/>
        <a:buChar char="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2" charset="2"/>
        <a:buChar char="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altLang="sr-Latn-R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ŠTO JE POVIJEST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r-Latn-RS" altLang="sr-Latn-R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PONAVLJANJE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600" dirty="0"/>
              <a:t>Prepoznaj kojoj skupini povijesnih izvora pripada ono što vidiš na slici</a:t>
            </a:r>
            <a:endParaRPr lang="hr-HR" altLang="sr-Latn-RS" sz="3600" dirty="0" smtClean="0"/>
          </a:p>
        </p:txBody>
      </p:sp>
      <p:graphicFrame>
        <p:nvGraphicFramePr>
          <p:cNvPr id="2" name="Tablica 1"/>
          <p:cNvGraphicFramePr>
            <a:graphicFrameLocks noGrp="1"/>
          </p:cNvGraphicFramePr>
          <p:nvPr/>
        </p:nvGraphicFramePr>
        <p:xfrm>
          <a:off x="457200" y="1556792"/>
          <a:ext cx="8507288" cy="20295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6364"/>
                <a:gridCol w="2126364"/>
                <a:gridCol w="2127280"/>
                <a:gridCol w="2127280"/>
              </a:tblGrid>
              <a:tr h="2760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POVIJESNI IZVORI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SLIKOVNI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PISANI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MATERIJALNI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ZVUČNI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76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89" y="3933056"/>
            <a:ext cx="4071222" cy="2160240"/>
          </a:xfrm>
          <a:prstGeom prst="rect">
            <a:avLst/>
          </a:prstGeom>
        </p:spPr>
      </p:pic>
      <p:sp>
        <p:nvSpPr>
          <p:cNvPr id="8" name="Množenje 7"/>
          <p:cNvSpPr/>
          <p:nvPr/>
        </p:nvSpPr>
        <p:spPr>
          <a:xfrm>
            <a:off x="3131840" y="2492896"/>
            <a:ext cx="1008112" cy="936104"/>
          </a:xfrm>
          <a:prstGeom prst="mathMultiply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06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173049"/>
              </p:ext>
            </p:extLst>
          </p:nvPr>
        </p:nvGraphicFramePr>
        <p:xfrm>
          <a:off x="323528" y="692696"/>
          <a:ext cx="8507288" cy="20295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6364"/>
                <a:gridCol w="2126364"/>
                <a:gridCol w="2127280"/>
                <a:gridCol w="2127280"/>
              </a:tblGrid>
              <a:tr h="2760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POVIJESNI IZVORI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SLIKOVNI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PISANI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MATERIJALNI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ZVUČNI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76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clrChange>
              <a:clrFrom>
                <a:srgbClr val="FAFBF5"/>
              </a:clrFrom>
              <a:clrTo>
                <a:srgbClr val="FAFB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84984"/>
            <a:ext cx="4860143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noženje 9"/>
          <p:cNvSpPr/>
          <p:nvPr/>
        </p:nvSpPr>
        <p:spPr>
          <a:xfrm>
            <a:off x="5148064" y="1700808"/>
            <a:ext cx="1008112" cy="936104"/>
          </a:xfrm>
          <a:prstGeom prst="mathMultiply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14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027624"/>
              </p:ext>
            </p:extLst>
          </p:nvPr>
        </p:nvGraphicFramePr>
        <p:xfrm>
          <a:off x="323528" y="764704"/>
          <a:ext cx="8507288" cy="20295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6364"/>
                <a:gridCol w="2126364"/>
                <a:gridCol w="2127280"/>
                <a:gridCol w="2127280"/>
              </a:tblGrid>
              <a:tr h="2760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POVIJESNI IZVORI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SLIKOVNI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PISANI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MATERIJALNI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ZVUČNI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76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29000"/>
            <a:ext cx="3763880" cy="2499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Množenje 9"/>
          <p:cNvSpPr/>
          <p:nvPr/>
        </p:nvSpPr>
        <p:spPr>
          <a:xfrm>
            <a:off x="5148064" y="1772816"/>
            <a:ext cx="1008112" cy="936104"/>
          </a:xfrm>
          <a:prstGeom prst="mathMultiply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39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968040"/>
              </p:ext>
            </p:extLst>
          </p:nvPr>
        </p:nvGraphicFramePr>
        <p:xfrm>
          <a:off x="395536" y="620688"/>
          <a:ext cx="8507288" cy="20295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6364"/>
                <a:gridCol w="2126364"/>
                <a:gridCol w="2127280"/>
                <a:gridCol w="2127280"/>
              </a:tblGrid>
              <a:tr h="2760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POVIJESNI IZVORI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SLIKOVNI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PISANI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MATERIJALNI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ZVUČNI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76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6952"/>
            <a:ext cx="2732888" cy="3411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Množenje 8"/>
          <p:cNvSpPr/>
          <p:nvPr/>
        </p:nvSpPr>
        <p:spPr>
          <a:xfrm>
            <a:off x="971600" y="1484784"/>
            <a:ext cx="1008112" cy="936104"/>
          </a:xfrm>
          <a:prstGeom prst="mathMultiply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754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787737"/>
              </p:ext>
            </p:extLst>
          </p:nvPr>
        </p:nvGraphicFramePr>
        <p:xfrm>
          <a:off x="467544" y="836712"/>
          <a:ext cx="8507288" cy="20295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6364"/>
                <a:gridCol w="2126364"/>
                <a:gridCol w="2127280"/>
                <a:gridCol w="2127280"/>
              </a:tblGrid>
              <a:tr h="2760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POVIJESNI IZVORI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SLIKOVNI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PISANI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MATERIJALNI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ZVUČNI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76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5476">
            <a:off x="3107187" y="3306018"/>
            <a:ext cx="3548168" cy="23684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noženje 9"/>
          <p:cNvSpPr/>
          <p:nvPr/>
        </p:nvSpPr>
        <p:spPr>
          <a:xfrm>
            <a:off x="5292080" y="1772816"/>
            <a:ext cx="1008112" cy="936104"/>
          </a:xfrm>
          <a:prstGeom prst="mathMultiply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281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162778"/>
              </p:ext>
            </p:extLst>
          </p:nvPr>
        </p:nvGraphicFramePr>
        <p:xfrm>
          <a:off x="467544" y="548680"/>
          <a:ext cx="8507288" cy="20295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6364"/>
                <a:gridCol w="2126364"/>
                <a:gridCol w="2127280"/>
                <a:gridCol w="2127280"/>
              </a:tblGrid>
              <a:tr h="2760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POVIJESNI IZVORI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SLIKOVNI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PISANI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MATERIJALNI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ZVUČNI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76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8434" name="Picture 2" descr="https://encrypted-tbn3.gstatic.com/images?q=tbn:ANd9GcSoIcV_34MmMJqCkrjMWUxC7X5D1BwPdPLDCwT_BuhWc8c9dVmT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3132187" cy="31743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noženje 5"/>
          <p:cNvSpPr/>
          <p:nvPr/>
        </p:nvSpPr>
        <p:spPr>
          <a:xfrm>
            <a:off x="7452320" y="1484784"/>
            <a:ext cx="1008112" cy="936104"/>
          </a:xfrm>
          <a:prstGeom prst="mathMultiply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90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268022"/>
              </p:ext>
            </p:extLst>
          </p:nvPr>
        </p:nvGraphicFramePr>
        <p:xfrm>
          <a:off x="395536" y="764704"/>
          <a:ext cx="8507288" cy="20295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6364"/>
                <a:gridCol w="2126364"/>
                <a:gridCol w="2127280"/>
                <a:gridCol w="2127280"/>
              </a:tblGrid>
              <a:tr h="2760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POVIJESNI IZVORI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SLIKOVNI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PISANI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MATERIJALNI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ZVUČNI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76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6952"/>
            <a:ext cx="2652880" cy="3650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Množenje 8"/>
          <p:cNvSpPr/>
          <p:nvPr/>
        </p:nvSpPr>
        <p:spPr>
          <a:xfrm>
            <a:off x="3131840" y="1700808"/>
            <a:ext cx="1008112" cy="936104"/>
          </a:xfrm>
          <a:prstGeom prst="mathMultiply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54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213057"/>
              </p:ext>
            </p:extLst>
          </p:nvPr>
        </p:nvGraphicFramePr>
        <p:xfrm>
          <a:off x="395536" y="548680"/>
          <a:ext cx="8507288" cy="20295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6364"/>
                <a:gridCol w="2126364"/>
                <a:gridCol w="2127280"/>
                <a:gridCol w="2127280"/>
              </a:tblGrid>
              <a:tr h="2760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POVIJESNI IZVORI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SLIKOVNI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PISANI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MATERIJALNI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ZVUČNI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76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96952"/>
            <a:ext cx="3331440" cy="3255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Množenje 9"/>
          <p:cNvSpPr/>
          <p:nvPr/>
        </p:nvSpPr>
        <p:spPr>
          <a:xfrm>
            <a:off x="5239144" y="1484784"/>
            <a:ext cx="1008112" cy="936104"/>
          </a:xfrm>
          <a:prstGeom prst="mathMultiply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54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03910"/>
              </p:ext>
            </p:extLst>
          </p:nvPr>
        </p:nvGraphicFramePr>
        <p:xfrm>
          <a:off x="467544" y="620688"/>
          <a:ext cx="8507288" cy="20295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6364"/>
                <a:gridCol w="2126364"/>
                <a:gridCol w="2127280"/>
                <a:gridCol w="2127280"/>
              </a:tblGrid>
              <a:tr h="2760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POVIJESNI IZVORI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SLIKOVNI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PISANI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MATERIJALNI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ZVUČNI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76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56992"/>
            <a:ext cx="3266091" cy="2445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Množenje 8"/>
          <p:cNvSpPr/>
          <p:nvPr/>
        </p:nvSpPr>
        <p:spPr>
          <a:xfrm>
            <a:off x="3203848" y="1556792"/>
            <a:ext cx="1008112" cy="936104"/>
          </a:xfrm>
          <a:prstGeom prst="mathMultiply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705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26964"/>
              </p:ext>
            </p:extLst>
          </p:nvPr>
        </p:nvGraphicFramePr>
        <p:xfrm>
          <a:off x="467544" y="548680"/>
          <a:ext cx="8507288" cy="20295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6364"/>
                <a:gridCol w="2126364"/>
                <a:gridCol w="2127280"/>
                <a:gridCol w="2127280"/>
              </a:tblGrid>
              <a:tr h="2760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POVIJESNI IZVORI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SLIKOVNI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PISANI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MATERIJALNI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ZVUČNI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76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01008"/>
            <a:ext cx="4267889" cy="2566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Množenje 8"/>
          <p:cNvSpPr/>
          <p:nvPr/>
        </p:nvSpPr>
        <p:spPr>
          <a:xfrm>
            <a:off x="971600" y="1484784"/>
            <a:ext cx="1008112" cy="936104"/>
          </a:xfrm>
          <a:prstGeom prst="mathMultiply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362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altLang="sr-Latn-RS" dirty="0" smtClean="0"/>
              <a:t>Odgovorite na postavljeno pitanje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pPr eaLnBrk="1" hangingPunct="1"/>
            <a:r>
              <a:rPr lang="hr-HR" dirty="0" smtClean="0"/>
              <a:t>Što je povijest?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2924944"/>
            <a:ext cx="82296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r-HR" b="1" dirty="0"/>
              <a:t>Povijest je znanost koja proučava, istražuje i objašnjava prošlost čovjeka </a:t>
            </a:r>
            <a:r>
              <a:rPr lang="pl-PL" b="1" dirty="0"/>
              <a:t>od najstarijih vremena do danas</a:t>
            </a:r>
            <a:r>
              <a:rPr lang="pl-PL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137551"/>
              </p:ext>
            </p:extLst>
          </p:nvPr>
        </p:nvGraphicFramePr>
        <p:xfrm>
          <a:off x="395536" y="692696"/>
          <a:ext cx="8507288" cy="20295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6364"/>
                <a:gridCol w="2126364"/>
                <a:gridCol w="2127280"/>
                <a:gridCol w="2127280"/>
              </a:tblGrid>
              <a:tr h="2760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POVIJESNI IZVORI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SLIKOVNI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PISANI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MATERIJALNI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ZVUČNI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76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40968"/>
            <a:ext cx="4256137" cy="3182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Množenje 9"/>
          <p:cNvSpPr/>
          <p:nvPr/>
        </p:nvSpPr>
        <p:spPr>
          <a:xfrm>
            <a:off x="5220072" y="1556792"/>
            <a:ext cx="1008112" cy="936104"/>
          </a:xfrm>
          <a:prstGeom prst="mathMultiply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583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940116"/>
              </p:ext>
            </p:extLst>
          </p:nvPr>
        </p:nvGraphicFramePr>
        <p:xfrm>
          <a:off x="395536" y="692696"/>
          <a:ext cx="8507288" cy="20295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6364"/>
                <a:gridCol w="2126364"/>
                <a:gridCol w="2127280"/>
                <a:gridCol w="2127280"/>
              </a:tblGrid>
              <a:tr h="2760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POVIJESNI IZVORI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SLIKOVNI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PISANI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MATERIJALNI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ZVUČNI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76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852936"/>
            <a:ext cx="3526136" cy="3506214"/>
          </a:xfrm>
          <a:prstGeom prst="rect">
            <a:avLst/>
          </a:prstGeom>
        </p:spPr>
      </p:pic>
      <p:sp>
        <p:nvSpPr>
          <p:cNvPr id="6" name="Množenje 5"/>
          <p:cNvSpPr/>
          <p:nvPr/>
        </p:nvSpPr>
        <p:spPr>
          <a:xfrm>
            <a:off x="7380312" y="1700808"/>
            <a:ext cx="1008112" cy="936104"/>
          </a:xfrm>
          <a:prstGeom prst="mathMultiply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73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32242"/>
              </p:ext>
            </p:extLst>
          </p:nvPr>
        </p:nvGraphicFramePr>
        <p:xfrm>
          <a:off x="323528" y="548680"/>
          <a:ext cx="8507288" cy="20295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6364"/>
                <a:gridCol w="2126364"/>
                <a:gridCol w="2127280"/>
                <a:gridCol w="2127280"/>
              </a:tblGrid>
              <a:tr h="2760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POVIJESNI IZVORI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SLIKOVNI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PISANI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MATERIJALNI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ZVUČNI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76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68960"/>
            <a:ext cx="2330936" cy="3245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Množenje 8"/>
          <p:cNvSpPr/>
          <p:nvPr/>
        </p:nvSpPr>
        <p:spPr>
          <a:xfrm>
            <a:off x="3059832" y="1556792"/>
            <a:ext cx="1008112" cy="936104"/>
          </a:xfrm>
          <a:prstGeom prst="mathMultiply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87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33982"/>
              </p:ext>
            </p:extLst>
          </p:nvPr>
        </p:nvGraphicFramePr>
        <p:xfrm>
          <a:off x="467544" y="764704"/>
          <a:ext cx="8507288" cy="20295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6364"/>
                <a:gridCol w="2126364"/>
                <a:gridCol w="2127280"/>
                <a:gridCol w="2127280"/>
              </a:tblGrid>
              <a:tr h="2760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POVIJESNI IZVORI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SLIKOVNI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PISANI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MATERIJALNI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ZVUČNI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76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84984"/>
            <a:ext cx="2927576" cy="2839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Množenje 8"/>
          <p:cNvSpPr/>
          <p:nvPr/>
        </p:nvSpPr>
        <p:spPr>
          <a:xfrm>
            <a:off x="971600" y="1772816"/>
            <a:ext cx="1008112" cy="936104"/>
          </a:xfrm>
          <a:prstGeom prst="mathMultiply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560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54967"/>
              </p:ext>
            </p:extLst>
          </p:nvPr>
        </p:nvGraphicFramePr>
        <p:xfrm>
          <a:off x="467544" y="692696"/>
          <a:ext cx="8507288" cy="20295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6364"/>
                <a:gridCol w="2126364"/>
                <a:gridCol w="2127280"/>
                <a:gridCol w="2127280"/>
              </a:tblGrid>
              <a:tr h="2760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POVIJESNI IZVORI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SLIKOVNI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PISANI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MATERIJALNI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ZVUČNI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76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9458" name="Picture 2" descr="http://metro-portal.hr/img/repository/2011/06/medium/kazeta_i_olovka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4715836" cy="305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noženje 5"/>
          <p:cNvSpPr/>
          <p:nvPr/>
        </p:nvSpPr>
        <p:spPr>
          <a:xfrm>
            <a:off x="7452320" y="1556792"/>
            <a:ext cx="1008112" cy="936104"/>
          </a:xfrm>
          <a:prstGeom prst="mathMultiply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680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543169"/>
              </p:ext>
            </p:extLst>
          </p:nvPr>
        </p:nvGraphicFramePr>
        <p:xfrm>
          <a:off x="323528" y="548680"/>
          <a:ext cx="8507288" cy="20295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6364"/>
                <a:gridCol w="2126364"/>
                <a:gridCol w="2127280"/>
                <a:gridCol w="2127280"/>
              </a:tblGrid>
              <a:tr h="2760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POVIJESNI IZVORI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SLIKOVNI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PISANI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chemeClr val="tx1"/>
                          </a:solidFill>
                          <a:effectLst/>
                        </a:rPr>
                        <a:t>MATERIJALNI</a:t>
                      </a:r>
                      <a:endParaRPr lang="hr-HR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tx1"/>
                          </a:solidFill>
                          <a:effectLst/>
                        </a:rPr>
                        <a:t>ZVUČNI</a:t>
                      </a:r>
                      <a:endParaRPr lang="hr-H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176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52936"/>
            <a:ext cx="2365608" cy="3632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Množenje 8"/>
          <p:cNvSpPr/>
          <p:nvPr/>
        </p:nvSpPr>
        <p:spPr>
          <a:xfrm>
            <a:off x="827584" y="1484784"/>
            <a:ext cx="1008112" cy="936104"/>
          </a:xfrm>
          <a:prstGeom prst="mathMultiply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079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764704"/>
            <a:ext cx="9361040" cy="39185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r-Latn-RS" altLang="sr-Latn-RS" sz="1800" b="1" dirty="0" smtClean="0"/>
              <a:t>1000. g. pr. </a:t>
            </a:r>
            <a:r>
              <a:rPr lang="sr-Latn-RS" altLang="sr-Latn-RS" sz="1800" b="1" dirty="0" err="1" smtClean="0"/>
              <a:t>Kr</a:t>
            </a:r>
            <a:r>
              <a:rPr lang="sr-Latn-RS" altLang="sr-Latn-RS" sz="1800" b="1" dirty="0" smtClean="0"/>
              <a:t>.</a:t>
            </a:r>
            <a:r>
              <a:rPr lang="sr-Latn-RS" altLang="sr-Latn-RS" sz="1800" b="1" dirty="0"/>
              <a:t> </a:t>
            </a:r>
            <a:r>
              <a:rPr lang="sr-Latn-RS" altLang="sr-Latn-RS" sz="1800" b="1" dirty="0" smtClean="0"/>
              <a:t>      500</a:t>
            </a:r>
            <a:r>
              <a:rPr lang="sr-Latn-RS" altLang="sr-Latn-RS" sz="1800" b="1" dirty="0"/>
              <a:t>. g. pr. </a:t>
            </a:r>
            <a:r>
              <a:rPr lang="sr-Latn-RS" altLang="sr-Latn-RS" sz="1800" b="1" dirty="0" err="1"/>
              <a:t>Kr</a:t>
            </a:r>
            <a:r>
              <a:rPr lang="sr-Latn-RS" altLang="sr-Latn-RS" sz="1800" b="1" dirty="0" smtClean="0"/>
              <a:t>.                     0. g.                            500</a:t>
            </a:r>
            <a:r>
              <a:rPr lang="sr-Latn-RS" altLang="sr-Latn-RS" sz="1800" b="1" dirty="0"/>
              <a:t>. g. </a:t>
            </a:r>
            <a:r>
              <a:rPr lang="sr-Latn-RS" altLang="sr-Latn-RS" sz="1800" b="1" dirty="0" smtClean="0"/>
              <a:t>                    1000</a:t>
            </a:r>
            <a:r>
              <a:rPr lang="sr-Latn-RS" altLang="sr-Latn-RS" sz="1800" b="1" dirty="0"/>
              <a:t>. g. 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-9358" y="1169676"/>
            <a:ext cx="9067221" cy="1049861"/>
            <a:chOff x="35496" y="2243508"/>
            <a:chExt cx="9067221" cy="1049861"/>
          </a:xfrm>
        </p:grpSpPr>
        <p:sp>
          <p:nvSpPr>
            <p:cNvPr id="2" name="Strelica udesno 1"/>
            <p:cNvSpPr/>
            <p:nvPr/>
          </p:nvSpPr>
          <p:spPr>
            <a:xfrm>
              <a:off x="4572000" y="3055295"/>
              <a:ext cx="4530717" cy="23807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Strelica udesno 5"/>
            <p:cNvSpPr/>
            <p:nvPr/>
          </p:nvSpPr>
          <p:spPr>
            <a:xfrm rot="10800000">
              <a:off x="35496" y="3068960"/>
              <a:ext cx="4536504" cy="2244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5" name="Ravni poveznik 4"/>
            <p:cNvCxnSpPr/>
            <p:nvPr/>
          </p:nvCxnSpPr>
          <p:spPr>
            <a:xfrm flipV="1">
              <a:off x="4572000" y="2243508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ni poveznik 9"/>
            <p:cNvCxnSpPr/>
            <p:nvPr/>
          </p:nvCxnSpPr>
          <p:spPr>
            <a:xfrm flipV="1">
              <a:off x="2483768" y="2243508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ni poveznik 10"/>
            <p:cNvCxnSpPr/>
            <p:nvPr/>
          </p:nvCxnSpPr>
          <p:spPr>
            <a:xfrm flipV="1">
              <a:off x="25152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 flipV="1">
              <a:off x="673224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flipV="1">
              <a:off x="889248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7504" y="3573017"/>
            <a:ext cx="86409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sr-Latn-RS" altLang="sr-Latn-RS" kern="0" dirty="0" smtClean="0"/>
              <a:t>Kojim je brojem označena navedena godina? </a:t>
            </a:r>
          </a:p>
        </p:txBody>
      </p:sp>
      <p:sp>
        <p:nvSpPr>
          <p:cNvPr id="8" name="Strelica dolje 7"/>
          <p:cNvSpPr/>
          <p:nvPr/>
        </p:nvSpPr>
        <p:spPr>
          <a:xfrm>
            <a:off x="1829856" y="207222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dolje 17"/>
          <p:cNvSpPr/>
          <p:nvPr/>
        </p:nvSpPr>
        <p:spPr>
          <a:xfrm>
            <a:off x="596779" y="207222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 dolje 18"/>
          <p:cNvSpPr/>
          <p:nvPr/>
        </p:nvSpPr>
        <p:spPr>
          <a:xfrm>
            <a:off x="2718972" y="206305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 dolje 19"/>
          <p:cNvSpPr/>
          <p:nvPr/>
        </p:nvSpPr>
        <p:spPr>
          <a:xfrm>
            <a:off x="4283508" y="2054617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Strelica dolje 20"/>
          <p:cNvSpPr/>
          <p:nvPr/>
        </p:nvSpPr>
        <p:spPr>
          <a:xfrm>
            <a:off x="8031634" y="2061925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Strelica dolje 21"/>
          <p:cNvSpPr/>
          <p:nvPr/>
        </p:nvSpPr>
        <p:spPr>
          <a:xfrm>
            <a:off x="6819361" y="2041786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dolje 22"/>
          <p:cNvSpPr/>
          <p:nvPr/>
        </p:nvSpPr>
        <p:spPr>
          <a:xfrm>
            <a:off x="5601245" y="2060848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Strelica dolje 23"/>
          <p:cNvSpPr/>
          <p:nvPr/>
        </p:nvSpPr>
        <p:spPr>
          <a:xfrm>
            <a:off x="4644008" y="2060848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07504" y="2573011"/>
            <a:ext cx="8740122" cy="57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sr-Latn-RS" altLang="sr-Latn-RS" b="1" kern="0" dirty="0" smtClean="0"/>
              <a:t>   1          2       3            4  5       6          7         8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08631" y="4437112"/>
            <a:ext cx="24265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sr-Latn-RS" altLang="sr-Latn-RS" kern="0" dirty="0" smtClean="0"/>
              <a:t>543. g. - 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116826" y="4437112"/>
            <a:ext cx="24265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sr-Latn-RS" altLang="sr-Latn-RS" b="1" kern="0" dirty="0" smtClean="0"/>
              <a:t>broj 7 </a:t>
            </a:r>
          </a:p>
        </p:txBody>
      </p:sp>
      <p:sp>
        <p:nvSpPr>
          <p:cNvPr id="3" name="Elipsa 2"/>
          <p:cNvSpPr/>
          <p:nvPr/>
        </p:nvSpPr>
        <p:spPr>
          <a:xfrm>
            <a:off x="6569044" y="2531169"/>
            <a:ext cx="720080" cy="648072"/>
          </a:xfrm>
          <a:prstGeom prst="ellipse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764704"/>
            <a:ext cx="9361040" cy="39185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r-Latn-RS" altLang="sr-Latn-RS" sz="1800" b="1" dirty="0" smtClean="0"/>
              <a:t>1000. g. pr. </a:t>
            </a:r>
            <a:r>
              <a:rPr lang="sr-Latn-RS" altLang="sr-Latn-RS" sz="1800" b="1" dirty="0" err="1" smtClean="0"/>
              <a:t>Kr</a:t>
            </a:r>
            <a:r>
              <a:rPr lang="sr-Latn-RS" altLang="sr-Latn-RS" sz="1800" b="1" dirty="0" smtClean="0"/>
              <a:t>.</a:t>
            </a:r>
            <a:r>
              <a:rPr lang="sr-Latn-RS" altLang="sr-Latn-RS" sz="1800" b="1" dirty="0"/>
              <a:t> </a:t>
            </a:r>
            <a:r>
              <a:rPr lang="sr-Latn-RS" altLang="sr-Latn-RS" sz="1800" b="1" dirty="0" smtClean="0"/>
              <a:t>      500</a:t>
            </a:r>
            <a:r>
              <a:rPr lang="sr-Latn-RS" altLang="sr-Latn-RS" sz="1800" b="1" dirty="0"/>
              <a:t>. g. pr. </a:t>
            </a:r>
            <a:r>
              <a:rPr lang="sr-Latn-RS" altLang="sr-Latn-RS" sz="1800" b="1" dirty="0" err="1"/>
              <a:t>Kr</a:t>
            </a:r>
            <a:r>
              <a:rPr lang="sr-Latn-RS" altLang="sr-Latn-RS" sz="1800" b="1" dirty="0" smtClean="0"/>
              <a:t>.                     0. g.                            500</a:t>
            </a:r>
            <a:r>
              <a:rPr lang="sr-Latn-RS" altLang="sr-Latn-RS" sz="1800" b="1" dirty="0"/>
              <a:t>. g. </a:t>
            </a:r>
            <a:r>
              <a:rPr lang="sr-Latn-RS" altLang="sr-Latn-RS" sz="1800" b="1" dirty="0" smtClean="0"/>
              <a:t>                    1000</a:t>
            </a:r>
            <a:r>
              <a:rPr lang="sr-Latn-RS" altLang="sr-Latn-RS" sz="1800" b="1" dirty="0"/>
              <a:t>. g. 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-9358" y="1169676"/>
            <a:ext cx="9067221" cy="1049861"/>
            <a:chOff x="35496" y="2243508"/>
            <a:chExt cx="9067221" cy="1049861"/>
          </a:xfrm>
        </p:grpSpPr>
        <p:sp>
          <p:nvSpPr>
            <p:cNvPr id="2" name="Strelica udesno 1"/>
            <p:cNvSpPr/>
            <p:nvPr/>
          </p:nvSpPr>
          <p:spPr>
            <a:xfrm>
              <a:off x="4572000" y="3055295"/>
              <a:ext cx="4530717" cy="23807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Strelica udesno 5"/>
            <p:cNvSpPr/>
            <p:nvPr/>
          </p:nvSpPr>
          <p:spPr>
            <a:xfrm rot="10800000">
              <a:off x="35496" y="3068960"/>
              <a:ext cx="4536504" cy="2244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5" name="Ravni poveznik 4"/>
            <p:cNvCxnSpPr/>
            <p:nvPr/>
          </p:nvCxnSpPr>
          <p:spPr>
            <a:xfrm flipV="1">
              <a:off x="4572000" y="2243508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ni poveznik 9"/>
            <p:cNvCxnSpPr/>
            <p:nvPr/>
          </p:nvCxnSpPr>
          <p:spPr>
            <a:xfrm flipV="1">
              <a:off x="2483768" y="2243508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ni poveznik 10"/>
            <p:cNvCxnSpPr/>
            <p:nvPr/>
          </p:nvCxnSpPr>
          <p:spPr>
            <a:xfrm flipV="1">
              <a:off x="25152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 flipV="1">
              <a:off x="673224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flipV="1">
              <a:off x="889248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7504" y="3573017"/>
            <a:ext cx="86409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sr-Latn-RS" altLang="sr-Latn-RS" kern="0" dirty="0" smtClean="0"/>
              <a:t>Kojim je brojem označena navedena godina? </a:t>
            </a:r>
          </a:p>
        </p:txBody>
      </p:sp>
      <p:sp>
        <p:nvSpPr>
          <p:cNvPr id="8" name="Strelica dolje 7"/>
          <p:cNvSpPr/>
          <p:nvPr/>
        </p:nvSpPr>
        <p:spPr>
          <a:xfrm>
            <a:off x="1829856" y="207222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dolje 17"/>
          <p:cNvSpPr/>
          <p:nvPr/>
        </p:nvSpPr>
        <p:spPr>
          <a:xfrm>
            <a:off x="596779" y="207222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 dolje 18"/>
          <p:cNvSpPr/>
          <p:nvPr/>
        </p:nvSpPr>
        <p:spPr>
          <a:xfrm>
            <a:off x="2718972" y="206305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 dolje 19"/>
          <p:cNvSpPr/>
          <p:nvPr/>
        </p:nvSpPr>
        <p:spPr>
          <a:xfrm>
            <a:off x="4283508" y="2054617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Strelica dolje 20"/>
          <p:cNvSpPr/>
          <p:nvPr/>
        </p:nvSpPr>
        <p:spPr>
          <a:xfrm>
            <a:off x="8031634" y="2061925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Strelica dolje 21"/>
          <p:cNvSpPr/>
          <p:nvPr/>
        </p:nvSpPr>
        <p:spPr>
          <a:xfrm>
            <a:off x="6819361" y="2041786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dolje 22"/>
          <p:cNvSpPr/>
          <p:nvPr/>
        </p:nvSpPr>
        <p:spPr>
          <a:xfrm>
            <a:off x="5601245" y="2060848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Strelica dolje 23"/>
          <p:cNvSpPr/>
          <p:nvPr/>
        </p:nvSpPr>
        <p:spPr>
          <a:xfrm>
            <a:off x="4644008" y="2060848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07504" y="2573011"/>
            <a:ext cx="8740122" cy="57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sr-Latn-RS" altLang="sr-Latn-RS" b="1" kern="0" dirty="0" smtClean="0"/>
              <a:t>   1          2       3            4  5       6          7         8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08630" y="4437112"/>
            <a:ext cx="342726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sr-Latn-RS" altLang="sr-Latn-RS" kern="0" dirty="0" smtClean="0"/>
              <a:t>812. g. pr. </a:t>
            </a:r>
            <a:r>
              <a:rPr lang="sr-Latn-RS" altLang="sr-Latn-RS" kern="0" dirty="0" err="1" smtClean="0"/>
              <a:t>Kr</a:t>
            </a:r>
            <a:r>
              <a:rPr lang="sr-Latn-RS" altLang="sr-Latn-RS" kern="0" dirty="0" smtClean="0"/>
              <a:t>.  - 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3707904" y="4418623"/>
            <a:ext cx="24265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sr-Latn-RS" altLang="sr-Latn-RS" b="1" kern="0" dirty="0" smtClean="0"/>
              <a:t>broj 1 </a:t>
            </a:r>
          </a:p>
        </p:txBody>
      </p:sp>
      <p:sp>
        <p:nvSpPr>
          <p:cNvPr id="28" name="Elipsa 27"/>
          <p:cNvSpPr/>
          <p:nvPr/>
        </p:nvSpPr>
        <p:spPr>
          <a:xfrm>
            <a:off x="308747" y="2584539"/>
            <a:ext cx="720080" cy="648072"/>
          </a:xfrm>
          <a:prstGeom prst="ellipse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142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764704"/>
            <a:ext cx="9361040" cy="39185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r-Latn-RS" altLang="sr-Latn-RS" sz="1800" b="1" dirty="0" smtClean="0"/>
              <a:t>1000. g. pr. </a:t>
            </a:r>
            <a:r>
              <a:rPr lang="sr-Latn-RS" altLang="sr-Latn-RS" sz="1800" b="1" dirty="0" err="1" smtClean="0"/>
              <a:t>Kr</a:t>
            </a:r>
            <a:r>
              <a:rPr lang="sr-Latn-RS" altLang="sr-Latn-RS" sz="1800" b="1" dirty="0" smtClean="0"/>
              <a:t>.</a:t>
            </a:r>
            <a:r>
              <a:rPr lang="sr-Latn-RS" altLang="sr-Latn-RS" sz="1800" b="1" dirty="0"/>
              <a:t> </a:t>
            </a:r>
            <a:r>
              <a:rPr lang="sr-Latn-RS" altLang="sr-Latn-RS" sz="1800" b="1" dirty="0" smtClean="0"/>
              <a:t>      500</a:t>
            </a:r>
            <a:r>
              <a:rPr lang="sr-Latn-RS" altLang="sr-Latn-RS" sz="1800" b="1" dirty="0"/>
              <a:t>. g. pr. </a:t>
            </a:r>
            <a:r>
              <a:rPr lang="sr-Latn-RS" altLang="sr-Latn-RS" sz="1800" b="1" dirty="0" err="1"/>
              <a:t>Kr</a:t>
            </a:r>
            <a:r>
              <a:rPr lang="sr-Latn-RS" altLang="sr-Latn-RS" sz="1800" b="1" dirty="0" smtClean="0"/>
              <a:t>.                     0. g.                            500</a:t>
            </a:r>
            <a:r>
              <a:rPr lang="sr-Latn-RS" altLang="sr-Latn-RS" sz="1800" b="1" dirty="0"/>
              <a:t>. g. </a:t>
            </a:r>
            <a:r>
              <a:rPr lang="sr-Latn-RS" altLang="sr-Latn-RS" sz="1800" b="1" dirty="0" smtClean="0"/>
              <a:t>                    1000</a:t>
            </a:r>
            <a:r>
              <a:rPr lang="sr-Latn-RS" altLang="sr-Latn-RS" sz="1800" b="1" dirty="0"/>
              <a:t>. g. 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-9358" y="1169676"/>
            <a:ext cx="9067221" cy="1049861"/>
            <a:chOff x="35496" y="2243508"/>
            <a:chExt cx="9067221" cy="1049861"/>
          </a:xfrm>
        </p:grpSpPr>
        <p:sp>
          <p:nvSpPr>
            <p:cNvPr id="2" name="Strelica udesno 1"/>
            <p:cNvSpPr/>
            <p:nvPr/>
          </p:nvSpPr>
          <p:spPr>
            <a:xfrm>
              <a:off x="4572000" y="3055295"/>
              <a:ext cx="4530717" cy="23807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Strelica udesno 5"/>
            <p:cNvSpPr/>
            <p:nvPr/>
          </p:nvSpPr>
          <p:spPr>
            <a:xfrm rot="10800000">
              <a:off x="35496" y="3068960"/>
              <a:ext cx="4536504" cy="2244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5" name="Ravni poveznik 4"/>
            <p:cNvCxnSpPr/>
            <p:nvPr/>
          </p:nvCxnSpPr>
          <p:spPr>
            <a:xfrm flipV="1">
              <a:off x="4572000" y="2243508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ni poveznik 9"/>
            <p:cNvCxnSpPr/>
            <p:nvPr/>
          </p:nvCxnSpPr>
          <p:spPr>
            <a:xfrm flipV="1">
              <a:off x="2483768" y="2243508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ni poveznik 10"/>
            <p:cNvCxnSpPr/>
            <p:nvPr/>
          </p:nvCxnSpPr>
          <p:spPr>
            <a:xfrm flipV="1">
              <a:off x="25152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 flipV="1">
              <a:off x="673224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flipV="1">
              <a:off x="889248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7504" y="3573017"/>
            <a:ext cx="86409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sr-Latn-RS" altLang="sr-Latn-RS" kern="0" dirty="0" smtClean="0"/>
              <a:t>Kojim je brojem označena navedena godina? </a:t>
            </a:r>
          </a:p>
        </p:txBody>
      </p:sp>
      <p:sp>
        <p:nvSpPr>
          <p:cNvPr id="8" name="Strelica dolje 7"/>
          <p:cNvSpPr/>
          <p:nvPr/>
        </p:nvSpPr>
        <p:spPr>
          <a:xfrm>
            <a:off x="1829856" y="207222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dolje 17"/>
          <p:cNvSpPr/>
          <p:nvPr/>
        </p:nvSpPr>
        <p:spPr>
          <a:xfrm>
            <a:off x="596779" y="207222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 dolje 18"/>
          <p:cNvSpPr/>
          <p:nvPr/>
        </p:nvSpPr>
        <p:spPr>
          <a:xfrm>
            <a:off x="2718972" y="206305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 dolje 19"/>
          <p:cNvSpPr/>
          <p:nvPr/>
        </p:nvSpPr>
        <p:spPr>
          <a:xfrm>
            <a:off x="4283508" y="2054617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Strelica dolje 20"/>
          <p:cNvSpPr/>
          <p:nvPr/>
        </p:nvSpPr>
        <p:spPr>
          <a:xfrm>
            <a:off x="8031634" y="2061925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Strelica dolje 21"/>
          <p:cNvSpPr/>
          <p:nvPr/>
        </p:nvSpPr>
        <p:spPr>
          <a:xfrm>
            <a:off x="6819361" y="2041786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dolje 22"/>
          <p:cNvSpPr/>
          <p:nvPr/>
        </p:nvSpPr>
        <p:spPr>
          <a:xfrm>
            <a:off x="5601245" y="2060848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Strelica dolje 23"/>
          <p:cNvSpPr/>
          <p:nvPr/>
        </p:nvSpPr>
        <p:spPr>
          <a:xfrm>
            <a:off x="4644008" y="2060848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07504" y="2573011"/>
            <a:ext cx="8740122" cy="57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sr-Latn-RS" altLang="sr-Latn-RS" b="1" kern="0" dirty="0" smtClean="0"/>
              <a:t>   1          2       3            4  5       6          7         8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08630" y="4437112"/>
            <a:ext cx="31392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sr-Latn-RS" altLang="sr-Latn-RS" kern="0" dirty="0" smtClean="0"/>
              <a:t>401. g. pr. </a:t>
            </a:r>
            <a:r>
              <a:rPr lang="sr-Latn-RS" altLang="sr-Latn-RS" kern="0" dirty="0" err="1" smtClean="0"/>
              <a:t>Kr</a:t>
            </a:r>
            <a:r>
              <a:rPr lang="sr-Latn-RS" altLang="sr-Latn-RS" kern="0" dirty="0" smtClean="0"/>
              <a:t>. - 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3313861" y="4437112"/>
            <a:ext cx="24265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sr-Latn-RS" altLang="sr-Latn-RS" b="1" kern="0" dirty="0" smtClean="0"/>
              <a:t>broj 3  </a:t>
            </a:r>
          </a:p>
        </p:txBody>
      </p:sp>
      <p:sp>
        <p:nvSpPr>
          <p:cNvPr id="28" name="Elipsa 27"/>
          <p:cNvSpPr/>
          <p:nvPr/>
        </p:nvSpPr>
        <p:spPr>
          <a:xfrm>
            <a:off x="2496923" y="2536718"/>
            <a:ext cx="720080" cy="648072"/>
          </a:xfrm>
          <a:prstGeom prst="ellipse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831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764704"/>
            <a:ext cx="9361040" cy="39185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r-Latn-RS" altLang="sr-Latn-RS" sz="1800" b="1" dirty="0" smtClean="0"/>
              <a:t>1000. g. pr. </a:t>
            </a:r>
            <a:r>
              <a:rPr lang="sr-Latn-RS" altLang="sr-Latn-RS" sz="1800" b="1" dirty="0" err="1" smtClean="0"/>
              <a:t>Kr</a:t>
            </a:r>
            <a:r>
              <a:rPr lang="sr-Latn-RS" altLang="sr-Latn-RS" sz="1800" b="1" dirty="0" smtClean="0"/>
              <a:t>.</a:t>
            </a:r>
            <a:r>
              <a:rPr lang="sr-Latn-RS" altLang="sr-Latn-RS" sz="1800" b="1" dirty="0"/>
              <a:t> </a:t>
            </a:r>
            <a:r>
              <a:rPr lang="sr-Latn-RS" altLang="sr-Latn-RS" sz="1800" b="1" dirty="0" smtClean="0"/>
              <a:t>      500</a:t>
            </a:r>
            <a:r>
              <a:rPr lang="sr-Latn-RS" altLang="sr-Latn-RS" sz="1800" b="1" dirty="0"/>
              <a:t>. g. pr. </a:t>
            </a:r>
            <a:r>
              <a:rPr lang="sr-Latn-RS" altLang="sr-Latn-RS" sz="1800" b="1" dirty="0" err="1"/>
              <a:t>Kr</a:t>
            </a:r>
            <a:r>
              <a:rPr lang="sr-Latn-RS" altLang="sr-Latn-RS" sz="1800" b="1" dirty="0" smtClean="0"/>
              <a:t>.                     0. g.                            500</a:t>
            </a:r>
            <a:r>
              <a:rPr lang="sr-Latn-RS" altLang="sr-Latn-RS" sz="1800" b="1" dirty="0"/>
              <a:t>. g. </a:t>
            </a:r>
            <a:r>
              <a:rPr lang="sr-Latn-RS" altLang="sr-Latn-RS" sz="1800" b="1" dirty="0" smtClean="0"/>
              <a:t>                    1000</a:t>
            </a:r>
            <a:r>
              <a:rPr lang="sr-Latn-RS" altLang="sr-Latn-RS" sz="1800" b="1" dirty="0"/>
              <a:t>. g. 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-9358" y="1169676"/>
            <a:ext cx="9067221" cy="1049861"/>
            <a:chOff x="35496" y="2243508"/>
            <a:chExt cx="9067221" cy="1049861"/>
          </a:xfrm>
        </p:grpSpPr>
        <p:sp>
          <p:nvSpPr>
            <p:cNvPr id="2" name="Strelica udesno 1"/>
            <p:cNvSpPr/>
            <p:nvPr/>
          </p:nvSpPr>
          <p:spPr>
            <a:xfrm>
              <a:off x="4572000" y="3055295"/>
              <a:ext cx="4530717" cy="23807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Strelica udesno 5"/>
            <p:cNvSpPr/>
            <p:nvPr/>
          </p:nvSpPr>
          <p:spPr>
            <a:xfrm rot="10800000">
              <a:off x="35496" y="3068960"/>
              <a:ext cx="4536504" cy="2244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5" name="Ravni poveznik 4"/>
            <p:cNvCxnSpPr/>
            <p:nvPr/>
          </p:nvCxnSpPr>
          <p:spPr>
            <a:xfrm flipV="1">
              <a:off x="4572000" y="2243508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ni poveznik 9"/>
            <p:cNvCxnSpPr/>
            <p:nvPr/>
          </p:nvCxnSpPr>
          <p:spPr>
            <a:xfrm flipV="1">
              <a:off x="2483768" y="2243508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ni poveznik 10"/>
            <p:cNvCxnSpPr/>
            <p:nvPr/>
          </p:nvCxnSpPr>
          <p:spPr>
            <a:xfrm flipV="1">
              <a:off x="25152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 flipV="1">
              <a:off x="673224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flipV="1">
              <a:off x="889248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7504" y="3573017"/>
            <a:ext cx="86409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sr-Latn-RS" altLang="sr-Latn-RS" kern="0" dirty="0" smtClean="0"/>
              <a:t>Kojim je brojem označena navedena godina? </a:t>
            </a:r>
          </a:p>
        </p:txBody>
      </p:sp>
      <p:sp>
        <p:nvSpPr>
          <p:cNvPr id="8" name="Strelica dolje 7"/>
          <p:cNvSpPr/>
          <p:nvPr/>
        </p:nvSpPr>
        <p:spPr>
          <a:xfrm>
            <a:off x="1829856" y="207222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dolje 17"/>
          <p:cNvSpPr/>
          <p:nvPr/>
        </p:nvSpPr>
        <p:spPr>
          <a:xfrm>
            <a:off x="596779" y="207222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 dolje 18"/>
          <p:cNvSpPr/>
          <p:nvPr/>
        </p:nvSpPr>
        <p:spPr>
          <a:xfrm>
            <a:off x="2718972" y="206305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 dolje 19"/>
          <p:cNvSpPr/>
          <p:nvPr/>
        </p:nvSpPr>
        <p:spPr>
          <a:xfrm>
            <a:off x="4283508" y="2054617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Strelica dolje 20"/>
          <p:cNvSpPr/>
          <p:nvPr/>
        </p:nvSpPr>
        <p:spPr>
          <a:xfrm>
            <a:off x="8031634" y="2061925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Strelica dolje 21"/>
          <p:cNvSpPr/>
          <p:nvPr/>
        </p:nvSpPr>
        <p:spPr>
          <a:xfrm>
            <a:off x="6819361" y="2041786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dolje 22"/>
          <p:cNvSpPr/>
          <p:nvPr/>
        </p:nvSpPr>
        <p:spPr>
          <a:xfrm>
            <a:off x="5601245" y="2060848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Strelica dolje 23"/>
          <p:cNvSpPr/>
          <p:nvPr/>
        </p:nvSpPr>
        <p:spPr>
          <a:xfrm>
            <a:off x="4644008" y="2060848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07504" y="2573011"/>
            <a:ext cx="8740122" cy="57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sr-Latn-RS" altLang="sr-Latn-RS" b="1" kern="0" dirty="0" smtClean="0"/>
              <a:t>   1          2       3            4  5       6          7         8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08631" y="4437112"/>
            <a:ext cx="24265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sr-Latn-RS" altLang="sr-Latn-RS" kern="0" dirty="0" smtClean="0"/>
              <a:t>251. g. - 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116826" y="4437112"/>
            <a:ext cx="24265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sr-Latn-RS" altLang="sr-Latn-RS" b="1" kern="0" dirty="0" smtClean="0"/>
              <a:t>broj 6 </a:t>
            </a:r>
          </a:p>
        </p:txBody>
      </p:sp>
      <p:sp>
        <p:nvSpPr>
          <p:cNvPr id="28" name="Elipsa 27"/>
          <p:cNvSpPr/>
          <p:nvPr/>
        </p:nvSpPr>
        <p:spPr>
          <a:xfrm>
            <a:off x="5364088" y="2531169"/>
            <a:ext cx="720080" cy="648072"/>
          </a:xfrm>
          <a:prstGeom prst="ellipse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468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altLang="sr-Latn-RS" dirty="0"/>
              <a:t>Odgovorite na postavljeno pitanje</a:t>
            </a:r>
            <a:endParaRPr lang="sr-Latn-RS" altLang="sr-Latn-R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036712"/>
          </a:xfrm>
        </p:spPr>
        <p:txBody>
          <a:bodyPr/>
          <a:lstStyle/>
          <a:p>
            <a:pPr eaLnBrk="1" hangingPunct="1"/>
            <a:r>
              <a:rPr lang="hr-HR" dirty="0" smtClean="0"/>
              <a:t>Što je era?</a:t>
            </a:r>
          </a:p>
        </p:txBody>
      </p:sp>
      <p:sp>
        <p:nvSpPr>
          <p:cNvPr id="4" name="Rezervirano mjesto sadržaja 2"/>
          <p:cNvSpPr txBox="1">
            <a:spLocks/>
          </p:cNvSpPr>
          <p:nvPr/>
        </p:nvSpPr>
        <p:spPr bwMode="auto">
          <a:xfrm>
            <a:off x="395536" y="2804925"/>
            <a:ext cx="742716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kern="0" dirty="0" smtClean="0"/>
              <a:t>Era</a:t>
            </a:r>
            <a:r>
              <a:rPr lang="hr-HR" altLang="sr-Latn-RS" b="1" kern="0" dirty="0" smtClean="0"/>
              <a:t> </a:t>
            </a:r>
            <a:r>
              <a:rPr lang="hr-HR" altLang="sr-Latn-RS" kern="0" dirty="0" smtClean="0"/>
              <a:t>je neprekinuto, veliko vremensko razdoblje, koje započinje nekim važnim događajem.</a:t>
            </a:r>
          </a:p>
          <a:p>
            <a:pPr>
              <a:lnSpc>
                <a:spcPct val="150000"/>
              </a:lnSpc>
            </a:pPr>
            <a:endParaRPr lang="hr-HR" kern="0" dirty="0"/>
          </a:p>
        </p:txBody>
      </p:sp>
    </p:spTree>
    <p:extLst>
      <p:ext uri="{BB962C8B-B14F-4D97-AF65-F5344CB8AC3E}">
        <p14:creationId xmlns:p14="http://schemas.microsoft.com/office/powerpoint/2010/main" val="325206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764704"/>
            <a:ext cx="9361040" cy="39185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r-Latn-RS" altLang="sr-Latn-RS" sz="1800" b="1" dirty="0" smtClean="0"/>
              <a:t>1000. g. pr. </a:t>
            </a:r>
            <a:r>
              <a:rPr lang="sr-Latn-RS" altLang="sr-Latn-RS" sz="1800" b="1" dirty="0" err="1" smtClean="0"/>
              <a:t>Kr</a:t>
            </a:r>
            <a:r>
              <a:rPr lang="sr-Latn-RS" altLang="sr-Latn-RS" sz="1800" b="1" dirty="0" smtClean="0"/>
              <a:t>.</a:t>
            </a:r>
            <a:r>
              <a:rPr lang="sr-Latn-RS" altLang="sr-Latn-RS" sz="1800" b="1" dirty="0"/>
              <a:t> </a:t>
            </a:r>
            <a:r>
              <a:rPr lang="sr-Latn-RS" altLang="sr-Latn-RS" sz="1800" b="1" dirty="0" smtClean="0"/>
              <a:t>      500</a:t>
            </a:r>
            <a:r>
              <a:rPr lang="sr-Latn-RS" altLang="sr-Latn-RS" sz="1800" b="1" dirty="0"/>
              <a:t>. g. pr. </a:t>
            </a:r>
            <a:r>
              <a:rPr lang="sr-Latn-RS" altLang="sr-Latn-RS" sz="1800" b="1" dirty="0" err="1"/>
              <a:t>Kr</a:t>
            </a:r>
            <a:r>
              <a:rPr lang="sr-Latn-RS" altLang="sr-Latn-RS" sz="1800" b="1" dirty="0" smtClean="0"/>
              <a:t>.                     0. g.                            500</a:t>
            </a:r>
            <a:r>
              <a:rPr lang="sr-Latn-RS" altLang="sr-Latn-RS" sz="1800" b="1" dirty="0"/>
              <a:t>. g. </a:t>
            </a:r>
            <a:r>
              <a:rPr lang="sr-Latn-RS" altLang="sr-Latn-RS" sz="1800" b="1" dirty="0" smtClean="0"/>
              <a:t>                    1000</a:t>
            </a:r>
            <a:r>
              <a:rPr lang="sr-Latn-RS" altLang="sr-Latn-RS" sz="1800" b="1" dirty="0"/>
              <a:t>. g. 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-9358" y="1169676"/>
            <a:ext cx="9067221" cy="1049861"/>
            <a:chOff x="35496" y="2243508"/>
            <a:chExt cx="9067221" cy="1049861"/>
          </a:xfrm>
        </p:grpSpPr>
        <p:sp>
          <p:nvSpPr>
            <p:cNvPr id="2" name="Strelica udesno 1"/>
            <p:cNvSpPr/>
            <p:nvPr/>
          </p:nvSpPr>
          <p:spPr>
            <a:xfrm>
              <a:off x="4572000" y="3055295"/>
              <a:ext cx="4530717" cy="23807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Strelica udesno 5"/>
            <p:cNvSpPr/>
            <p:nvPr/>
          </p:nvSpPr>
          <p:spPr>
            <a:xfrm rot="10800000">
              <a:off x="35496" y="3068960"/>
              <a:ext cx="4536504" cy="2244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5" name="Ravni poveznik 4"/>
            <p:cNvCxnSpPr/>
            <p:nvPr/>
          </p:nvCxnSpPr>
          <p:spPr>
            <a:xfrm flipV="1">
              <a:off x="4572000" y="2243508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ni poveznik 9"/>
            <p:cNvCxnSpPr/>
            <p:nvPr/>
          </p:nvCxnSpPr>
          <p:spPr>
            <a:xfrm flipV="1">
              <a:off x="2483768" y="2243508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ni poveznik 10"/>
            <p:cNvCxnSpPr/>
            <p:nvPr/>
          </p:nvCxnSpPr>
          <p:spPr>
            <a:xfrm flipV="1">
              <a:off x="25152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 flipV="1">
              <a:off x="673224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flipV="1">
              <a:off x="889248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7504" y="3573017"/>
            <a:ext cx="86409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sr-Latn-RS" altLang="sr-Latn-RS" kern="0" dirty="0" smtClean="0"/>
              <a:t>Kojim je brojem označena navedena godina? </a:t>
            </a:r>
          </a:p>
        </p:txBody>
      </p:sp>
      <p:sp>
        <p:nvSpPr>
          <p:cNvPr id="8" name="Strelica dolje 7"/>
          <p:cNvSpPr/>
          <p:nvPr/>
        </p:nvSpPr>
        <p:spPr>
          <a:xfrm>
            <a:off x="1829856" y="207222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dolje 17"/>
          <p:cNvSpPr/>
          <p:nvPr/>
        </p:nvSpPr>
        <p:spPr>
          <a:xfrm>
            <a:off x="596779" y="207222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 dolje 18"/>
          <p:cNvSpPr/>
          <p:nvPr/>
        </p:nvSpPr>
        <p:spPr>
          <a:xfrm>
            <a:off x="2718972" y="206305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 dolje 19"/>
          <p:cNvSpPr/>
          <p:nvPr/>
        </p:nvSpPr>
        <p:spPr>
          <a:xfrm>
            <a:off x="4283508" y="2054617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Strelica dolje 20"/>
          <p:cNvSpPr/>
          <p:nvPr/>
        </p:nvSpPr>
        <p:spPr>
          <a:xfrm>
            <a:off x="8031634" y="2061925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Strelica dolje 21"/>
          <p:cNvSpPr/>
          <p:nvPr/>
        </p:nvSpPr>
        <p:spPr>
          <a:xfrm>
            <a:off x="6819361" y="2041786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dolje 22"/>
          <p:cNvSpPr/>
          <p:nvPr/>
        </p:nvSpPr>
        <p:spPr>
          <a:xfrm>
            <a:off x="5601245" y="2060848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Strelica dolje 23"/>
          <p:cNvSpPr/>
          <p:nvPr/>
        </p:nvSpPr>
        <p:spPr>
          <a:xfrm>
            <a:off x="4644008" y="2060848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07504" y="2573011"/>
            <a:ext cx="8740122" cy="57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sr-Latn-RS" altLang="sr-Latn-RS" b="1" kern="0" dirty="0" smtClean="0"/>
              <a:t>   1          2       3            4  5       6          7         8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08631" y="4437112"/>
            <a:ext cx="24265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sr-Latn-RS" altLang="sr-Latn-RS" kern="0" dirty="0" smtClean="0"/>
              <a:t>54. g. - 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116826" y="4437112"/>
            <a:ext cx="24265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sr-Latn-RS" altLang="sr-Latn-RS" b="1" kern="0" dirty="0" smtClean="0"/>
              <a:t>broj 5 </a:t>
            </a:r>
          </a:p>
        </p:txBody>
      </p:sp>
      <p:sp>
        <p:nvSpPr>
          <p:cNvPr id="28" name="Elipsa 27"/>
          <p:cNvSpPr/>
          <p:nvPr/>
        </p:nvSpPr>
        <p:spPr>
          <a:xfrm>
            <a:off x="4427984" y="2531169"/>
            <a:ext cx="720080" cy="648072"/>
          </a:xfrm>
          <a:prstGeom prst="ellipse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823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764704"/>
            <a:ext cx="9361040" cy="39185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r-Latn-RS" altLang="sr-Latn-RS" sz="1800" b="1" dirty="0" smtClean="0"/>
              <a:t>1000. g. pr. </a:t>
            </a:r>
            <a:r>
              <a:rPr lang="sr-Latn-RS" altLang="sr-Latn-RS" sz="1800" b="1" dirty="0" err="1" smtClean="0"/>
              <a:t>Kr</a:t>
            </a:r>
            <a:r>
              <a:rPr lang="sr-Latn-RS" altLang="sr-Latn-RS" sz="1800" b="1" dirty="0" smtClean="0"/>
              <a:t>.</a:t>
            </a:r>
            <a:r>
              <a:rPr lang="sr-Latn-RS" altLang="sr-Latn-RS" sz="1800" b="1" dirty="0"/>
              <a:t> </a:t>
            </a:r>
            <a:r>
              <a:rPr lang="sr-Latn-RS" altLang="sr-Latn-RS" sz="1800" b="1" dirty="0" smtClean="0"/>
              <a:t>      500</a:t>
            </a:r>
            <a:r>
              <a:rPr lang="sr-Latn-RS" altLang="sr-Latn-RS" sz="1800" b="1" dirty="0"/>
              <a:t>. g. pr. </a:t>
            </a:r>
            <a:r>
              <a:rPr lang="sr-Latn-RS" altLang="sr-Latn-RS" sz="1800" b="1" dirty="0" err="1"/>
              <a:t>Kr</a:t>
            </a:r>
            <a:r>
              <a:rPr lang="sr-Latn-RS" altLang="sr-Latn-RS" sz="1800" b="1" dirty="0" smtClean="0"/>
              <a:t>.                     0. g.                            500</a:t>
            </a:r>
            <a:r>
              <a:rPr lang="sr-Latn-RS" altLang="sr-Latn-RS" sz="1800" b="1" dirty="0"/>
              <a:t>. g. </a:t>
            </a:r>
            <a:r>
              <a:rPr lang="sr-Latn-RS" altLang="sr-Latn-RS" sz="1800" b="1" dirty="0" smtClean="0"/>
              <a:t>                    1000</a:t>
            </a:r>
            <a:r>
              <a:rPr lang="sr-Latn-RS" altLang="sr-Latn-RS" sz="1800" b="1" dirty="0"/>
              <a:t>. g. 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-9358" y="1169676"/>
            <a:ext cx="9067221" cy="1049861"/>
            <a:chOff x="35496" y="2243508"/>
            <a:chExt cx="9067221" cy="1049861"/>
          </a:xfrm>
        </p:grpSpPr>
        <p:sp>
          <p:nvSpPr>
            <p:cNvPr id="2" name="Strelica udesno 1"/>
            <p:cNvSpPr/>
            <p:nvPr/>
          </p:nvSpPr>
          <p:spPr>
            <a:xfrm>
              <a:off x="4572000" y="3055295"/>
              <a:ext cx="4530717" cy="23807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Strelica udesno 5"/>
            <p:cNvSpPr/>
            <p:nvPr/>
          </p:nvSpPr>
          <p:spPr>
            <a:xfrm rot="10800000">
              <a:off x="35496" y="3068960"/>
              <a:ext cx="4536504" cy="2244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5" name="Ravni poveznik 4"/>
            <p:cNvCxnSpPr/>
            <p:nvPr/>
          </p:nvCxnSpPr>
          <p:spPr>
            <a:xfrm flipV="1">
              <a:off x="4572000" y="2243508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ni poveznik 9"/>
            <p:cNvCxnSpPr/>
            <p:nvPr/>
          </p:nvCxnSpPr>
          <p:spPr>
            <a:xfrm flipV="1">
              <a:off x="2483768" y="2243508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ni poveznik 10"/>
            <p:cNvCxnSpPr/>
            <p:nvPr/>
          </p:nvCxnSpPr>
          <p:spPr>
            <a:xfrm flipV="1">
              <a:off x="25152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 flipV="1">
              <a:off x="673224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flipV="1">
              <a:off x="889248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7504" y="3573017"/>
            <a:ext cx="86409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sr-Latn-RS" altLang="sr-Latn-RS" kern="0" dirty="0" smtClean="0"/>
              <a:t>Kojim je brojem označena navedena godina? </a:t>
            </a:r>
          </a:p>
        </p:txBody>
      </p:sp>
      <p:sp>
        <p:nvSpPr>
          <p:cNvPr id="8" name="Strelica dolje 7"/>
          <p:cNvSpPr/>
          <p:nvPr/>
        </p:nvSpPr>
        <p:spPr>
          <a:xfrm>
            <a:off x="1829856" y="207222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dolje 17"/>
          <p:cNvSpPr/>
          <p:nvPr/>
        </p:nvSpPr>
        <p:spPr>
          <a:xfrm>
            <a:off x="596779" y="207222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 dolje 18"/>
          <p:cNvSpPr/>
          <p:nvPr/>
        </p:nvSpPr>
        <p:spPr>
          <a:xfrm>
            <a:off x="2718972" y="206305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 dolje 19"/>
          <p:cNvSpPr/>
          <p:nvPr/>
        </p:nvSpPr>
        <p:spPr>
          <a:xfrm>
            <a:off x="4283508" y="2054617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Strelica dolje 20"/>
          <p:cNvSpPr/>
          <p:nvPr/>
        </p:nvSpPr>
        <p:spPr>
          <a:xfrm>
            <a:off x="8031634" y="2061925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Strelica dolje 21"/>
          <p:cNvSpPr/>
          <p:nvPr/>
        </p:nvSpPr>
        <p:spPr>
          <a:xfrm>
            <a:off x="6819361" y="2041786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dolje 22"/>
          <p:cNvSpPr/>
          <p:nvPr/>
        </p:nvSpPr>
        <p:spPr>
          <a:xfrm>
            <a:off x="5601245" y="2060848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Strelica dolje 23"/>
          <p:cNvSpPr/>
          <p:nvPr/>
        </p:nvSpPr>
        <p:spPr>
          <a:xfrm>
            <a:off x="4644008" y="2060848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07504" y="2573011"/>
            <a:ext cx="8740122" cy="57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sr-Latn-RS" altLang="sr-Latn-RS" b="1" kern="0" dirty="0" smtClean="0"/>
              <a:t>   1          2       3            4  5       6          7         8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08630" y="4437112"/>
            <a:ext cx="292321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sr-Latn-RS" altLang="sr-Latn-RS" kern="0" dirty="0" smtClean="0"/>
              <a:t>54. g. pr. </a:t>
            </a:r>
            <a:r>
              <a:rPr lang="sr-Latn-RS" altLang="sr-Latn-RS" kern="0" dirty="0" err="1" smtClean="0"/>
              <a:t>Kr</a:t>
            </a:r>
            <a:r>
              <a:rPr lang="sr-Latn-RS" altLang="sr-Latn-RS" kern="0" dirty="0" smtClean="0"/>
              <a:t>. - 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3225550" y="4437112"/>
            <a:ext cx="24265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sr-Latn-RS" altLang="sr-Latn-RS" b="1" kern="0" dirty="0" smtClean="0"/>
              <a:t>broj 4 </a:t>
            </a:r>
          </a:p>
        </p:txBody>
      </p:sp>
      <p:sp>
        <p:nvSpPr>
          <p:cNvPr id="28" name="Elipsa 27"/>
          <p:cNvSpPr/>
          <p:nvPr/>
        </p:nvSpPr>
        <p:spPr>
          <a:xfrm>
            <a:off x="3923928" y="2531169"/>
            <a:ext cx="720080" cy="648072"/>
          </a:xfrm>
          <a:prstGeom prst="ellipse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101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764704"/>
            <a:ext cx="9361040" cy="39185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r-Latn-RS" altLang="sr-Latn-RS" sz="1800" b="1" dirty="0" smtClean="0"/>
              <a:t>1000. g. pr. </a:t>
            </a:r>
            <a:r>
              <a:rPr lang="sr-Latn-RS" altLang="sr-Latn-RS" sz="1800" b="1" dirty="0" err="1" smtClean="0"/>
              <a:t>Kr</a:t>
            </a:r>
            <a:r>
              <a:rPr lang="sr-Latn-RS" altLang="sr-Latn-RS" sz="1800" b="1" dirty="0" smtClean="0"/>
              <a:t>.</a:t>
            </a:r>
            <a:r>
              <a:rPr lang="sr-Latn-RS" altLang="sr-Latn-RS" sz="1800" b="1" dirty="0"/>
              <a:t> </a:t>
            </a:r>
            <a:r>
              <a:rPr lang="sr-Latn-RS" altLang="sr-Latn-RS" sz="1800" b="1" dirty="0" smtClean="0"/>
              <a:t>      500</a:t>
            </a:r>
            <a:r>
              <a:rPr lang="sr-Latn-RS" altLang="sr-Latn-RS" sz="1800" b="1" dirty="0"/>
              <a:t>. g. pr. </a:t>
            </a:r>
            <a:r>
              <a:rPr lang="sr-Latn-RS" altLang="sr-Latn-RS" sz="1800" b="1" dirty="0" err="1"/>
              <a:t>Kr</a:t>
            </a:r>
            <a:r>
              <a:rPr lang="sr-Latn-RS" altLang="sr-Latn-RS" sz="1800" b="1" dirty="0" smtClean="0"/>
              <a:t>.                     0. g.                            500</a:t>
            </a:r>
            <a:r>
              <a:rPr lang="sr-Latn-RS" altLang="sr-Latn-RS" sz="1800" b="1" dirty="0"/>
              <a:t>. g. </a:t>
            </a:r>
            <a:r>
              <a:rPr lang="sr-Latn-RS" altLang="sr-Latn-RS" sz="1800" b="1" dirty="0" smtClean="0"/>
              <a:t>                    1000</a:t>
            </a:r>
            <a:r>
              <a:rPr lang="sr-Latn-RS" altLang="sr-Latn-RS" sz="1800" b="1" dirty="0"/>
              <a:t>. g. 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-9358" y="1169676"/>
            <a:ext cx="9067221" cy="1049861"/>
            <a:chOff x="35496" y="2243508"/>
            <a:chExt cx="9067221" cy="1049861"/>
          </a:xfrm>
        </p:grpSpPr>
        <p:sp>
          <p:nvSpPr>
            <p:cNvPr id="2" name="Strelica udesno 1"/>
            <p:cNvSpPr/>
            <p:nvPr/>
          </p:nvSpPr>
          <p:spPr>
            <a:xfrm>
              <a:off x="4572000" y="3055295"/>
              <a:ext cx="4530717" cy="23807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Strelica udesno 5"/>
            <p:cNvSpPr/>
            <p:nvPr/>
          </p:nvSpPr>
          <p:spPr>
            <a:xfrm rot="10800000">
              <a:off x="35496" y="3068960"/>
              <a:ext cx="4536504" cy="2244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5" name="Ravni poveznik 4"/>
            <p:cNvCxnSpPr/>
            <p:nvPr/>
          </p:nvCxnSpPr>
          <p:spPr>
            <a:xfrm flipV="1">
              <a:off x="4572000" y="2243508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ni poveznik 9"/>
            <p:cNvCxnSpPr/>
            <p:nvPr/>
          </p:nvCxnSpPr>
          <p:spPr>
            <a:xfrm flipV="1">
              <a:off x="2483768" y="2243508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ni poveznik 10"/>
            <p:cNvCxnSpPr/>
            <p:nvPr/>
          </p:nvCxnSpPr>
          <p:spPr>
            <a:xfrm flipV="1">
              <a:off x="25152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 flipV="1">
              <a:off x="673224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flipV="1">
              <a:off x="889248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7504" y="3573017"/>
            <a:ext cx="86409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sr-Latn-RS" altLang="sr-Latn-RS" kern="0" dirty="0" smtClean="0"/>
              <a:t>Kojim je brojem označena navedena godina? </a:t>
            </a:r>
          </a:p>
        </p:txBody>
      </p:sp>
      <p:sp>
        <p:nvSpPr>
          <p:cNvPr id="8" name="Strelica dolje 7"/>
          <p:cNvSpPr/>
          <p:nvPr/>
        </p:nvSpPr>
        <p:spPr>
          <a:xfrm>
            <a:off x="1829856" y="207222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dolje 17"/>
          <p:cNvSpPr/>
          <p:nvPr/>
        </p:nvSpPr>
        <p:spPr>
          <a:xfrm>
            <a:off x="596779" y="207222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 dolje 18"/>
          <p:cNvSpPr/>
          <p:nvPr/>
        </p:nvSpPr>
        <p:spPr>
          <a:xfrm>
            <a:off x="2718972" y="206305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 dolje 19"/>
          <p:cNvSpPr/>
          <p:nvPr/>
        </p:nvSpPr>
        <p:spPr>
          <a:xfrm>
            <a:off x="4283508" y="2054617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Strelica dolje 20"/>
          <p:cNvSpPr/>
          <p:nvPr/>
        </p:nvSpPr>
        <p:spPr>
          <a:xfrm>
            <a:off x="8031634" y="2061925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Strelica dolje 21"/>
          <p:cNvSpPr/>
          <p:nvPr/>
        </p:nvSpPr>
        <p:spPr>
          <a:xfrm>
            <a:off x="6819361" y="2041786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dolje 22"/>
          <p:cNvSpPr/>
          <p:nvPr/>
        </p:nvSpPr>
        <p:spPr>
          <a:xfrm>
            <a:off x="5601245" y="2074279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Strelica dolje 23"/>
          <p:cNvSpPr/>
          <p:nvPr/>
        </p:nvSpPr>
        <p:spPr>
          <a:xfrm>
            <a:off x="4644008" y="2060848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07504" y="2573011"/>
            <a:ext cx="8740122" cy="57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sr-Latn-RS" altLang="sr-Latn-RS" b="1" kern="0" dirty="0" smtClean="0"/>
              <a:t>   1          2       3            4  5       6          7         8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08630" y="4437112"/>
            <a:ext cx="328324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sr-Latn-RS" altLang="sr-Latn-RS" kern="0" dirty="0" smtClean="0"/>
              <a:t>626. g. pr. </a:t>
            </a:r>
            <a:r>
              <a:rPr lang="sr-Latn-RS" altLang="sr-Latn-RS" kern="0" dirty="0" err="1" smtClean="0"/>
              <a:t>Kr</a:t>
            </a:r>
            <a:r>
              <a:rPr lang="sr-Latn-RS" altLang="sr-Latn-RS" kern="0" dirty="0" smtClean="0"/>
              <a:t>. - 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3491880" y="4437112"/>
            <a:ext cx="242657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sr-Latn-RS" altLang="sr-Latn-RS" b="1" kern="0" dirty="0" smtClean="0"/>
              <a:t>broj 2 </a:t>
            </a:r>
          </a:p>
        </p:txBody>
      </p:sp>
      <p:sp>
        <p:nvSpPr>
          <p:cNvPr id="28" name="Elipsa 27"/>
          <p:cNvSpPr/>
          <p:nvPr/>
        </p:nvSpPr>
        <p:spPr>
          <a:xfrm>
            <a:off x="1547664" y="2531169"/>
            <a:ext cx="720080" cy="648072"/>
          </a:xfrm>
          <a:prstGeom prst="ellipse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55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764704"/>
            <a:ext cx="9361040" cy="39185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r-Latn-RS" altLang="sr-Latn-RS" sz="1800" b="1" dirty="0" smtClean="0"/>
              <a:t>1000. g. pr. </a:t>
            </a:r>
            <a:r>
              <a:rPr lang="sr-Latn-RS" altLang="sr-Latn-RS" sz="1800" b="1" dirty="0" err="1" smtClean="0"/>
              <a:t>Kr</a:t>
            </a:r>
            <a:r>
              <a:rPr lang="sr-Latn-RS" altLang="sr-Latn-RS" sz="1800" b="1" dirty="0" smtClean="0"/>
              <a:t>.</a:t>
            </a:r>
            <a:r>
              <a:rPr lang="sr-Latn-RS" altLang="sr-Latn-RS" sz="1800" b="1" dirty="0"/>
              <a:t> </a:t>
            </a:r>
            <a:r>
              <a:rPr lang="sr-Latn-RS" altLang="sr-Latn-RS" sz="1800" b="1" dirty="0" smtClean="0"/>
              <a:t>      500</a:t>
            </a:r>
            <a:r>
              <a:rPr lang="sr-Latn-RS" altLang="sr-Latn-RS" sz="1800" b="1" dirty="0"/>
              <a:t>. g. pr. </a:t>
            </a:r>
            <a:r>
              <a:rPr lang="sr-Latn-RS" altLang="sr-Latn-RS" sz="1800" b="1" dirty="0" err="1"/>
              <a:t>Kr</a:t>
            </a:r>
            <a:r>
              <a:rPr lang="sr-Latn-RS" altLang="sr-Latn-RS" sz="1800" b="1" dirty="0" smtClean="0"/>
              <a:t>.                     0. g.                            500</a:t>
            </a:r>
            <a:r>
              <a:rPr lang="sr-Latn-RS" altLang="sr-Latn-RS" sz="1800" b="1" dirty="0"/>
              <a:t>. g. </a:t>
            </a:r>
            <a:r>
              <a:rPr lang="sr-Latn-RS" altLang="sr-Latn-RS" sz="1800" b="1" dirty="0" smtClean="0"/>
              <a:t>                    1000</a:t>
            </a:r>
            <a:r>
              <a:rPr lang="sr-Latn-RS" altLang="sr-Latn-RS" sz="1800" b="1" dirty="0"/>
              <a:t>. g. 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-9358" y="1169676"/>
            <a:ext cx="9067221" cy="1049861"/>
            <a:chOff x="35496" y="2243508"/>
            <a:chExt cx="9067221" cy="1049861"/>
          </a:xfrm>
        </p:grpSpPr>
        <p:sp>
          <p:nvSpPr>
            <p:cNvPr id="2" name="Strelica udesno 1"/>
            <p:cNvSpPr/>
            <p:nvPr/>
          </p:nvSpPr>
          <p:spPr>
            <a:xfrm>
              <a:off x="4572000" y="3055295"/>
              <a:ext cx="4530717" cy="23807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Strelica udesno 5"/>
            <p:cNvSpPr/>
            <p:nvPr/>
          </p:nvSpPr>
          <p:spPr>
            <a:xfrm rot="10800000">
              <a:off x="35496" y="3068960"/>
              <a:ext cx="4536504" cy="2244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5" name="Ravni poveznik 4"/>
            <p:cNvCxnSpPr/>
            <p:nvPr/>
          </p:nvCxnSpPr>
          <p:spPr>
            <a:xfrm flipV="1">
              <a:off x="4572000" y="2243508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ni poveznik 9"/>
            <p:cNvCxnSpPr/>
            <p:nvPr/>
          </p:nvCxnSpPr>
          <p:spPr>
            <a:xfrm flipV="1">
              <a:off x="2483768" y="2243508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ni poveznik 10"/>
            <p:cNvCxnSpPr/>
            <p:nvPr/>
          </p:nvCxnSpPr>
          <p:spPr>
            <a:xfrm flipV="1">
              <a:off x="25152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 flipV="1">
              <a:off x="673224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flipV="1">
              <a:off x="8892480" y="2276872"/>
              <a:ext cx="0" cy="96946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7504" y="3573017"/>
            <a:ext cx="86409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sr-Latn-RS" altLang="sr-Latn-RS" kern="0" dirty="0" smtClean="0"/>
              <a:t>Kojim je brojem označena navedena godina? </a:t>
            </a:r>
          </a:p>
        </p:txBody>
      </p:sp>
      <p:sp>
        <p:nvSpPr>
          <p:cNvPr id="8" name="Strelica dolje 7"/>
          <p:cNvSpPr/>
          <p:nvPr/>
        </p:nvSpPr>
        <p:spPr>
          <a:xfrm>
            <a:off x="1829856" y="207222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dolje 17"/>
          <p:cNvSpPr/>
          <p:nvPr/>
        </p:nvSpPr>
        <p:spPr>
          <a:xfrm>
            <a:off x="596779" y="207222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 dolje 18"/>
          <p:cNvSpPr/>
          <p:nvPr/>
        </p:nvSpPr>
        <p:spPr>
          <a:xfrm>
            <a:off x="2718972" y="2063053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 dolje 19"/>
          <p:cNvSpPr/>
          <p:nvPr/>
        </p:nvSpPr>
        <p:spPr>
          <a:xfrm>
            <a:off x="4283508" y="2054617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Strelica dolje 20"/>
          <p:cNvSpPr/>
          <p:nvPr/>
        </p:nvSpPr>
        <p:spPr>
          <a:xfrm>
            <a:off x="8031634" y="2061925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Strelica dolje 21"/>
          <p:cNvSpPr/>
          <p:nvPr/>
        </p:nvSpPr>
        <p:spPr>
          <a:xfrm>
            <a:off x="6819361" y="2041786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dolje 22"/>
          <p:cNvSpPr/>
          <p:nvPr/>
        </p:nvSpPr>
        <p:spPr>
          <a:xfrm>
            <a:off x="5601245" y="2074279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Strelica dolje 23"/>
          <p:cNvSpPr/>
          <p:nvPr/>
        </p:nvSpPr>
        <p:spPr>
          <a:xfrm>
            <a:off x="4644008" y="2060848"/>
            <a:ext cx="144016" cy="48938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07504" y="2573011"/>
            <a:ext cx="8740122" cy="57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sr-Latn-RS" altLang="sr-Latn-RS" b="1" kern="0" dirty="0" smtClean="0"/>
              <a:t>   1          2       3            4  5       6          7         8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08631" y="4437112"/>
            <a:ext cx="22302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sr-Latn-RS" altLang="sr-Latn-RS" kern="0" dirty="0" smtClean="0"/>
              <a:t>817. g. - 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339752" y="4437112"/>
            <a:ext cx="352839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sr-Latn-RS" altLang="sr-Latn-RS" b="1" kern="0" dirty="0" smtClean="0"/>
              <a:t>broj 8 </a:t>
            </a:r>
          </a:p>
        </p:txBody>
      </p:sp>
      <p:sp>
        <p:nvSpPr>
          <p:cNvPr id="28" name="Elipsa 27"/>
          <p:cNvSpPr/>
          <p:nvPr/>
        </p:nvSpPr>
        <p:spPr>
          <a:xfrm>
            <a:off x="7740352" y="2531169"/>
            <a:ext cx="720080" cy="648072"/>
          </a:xfrm>
          <a:prstGeom prst="ellipse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428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1930"/>
              </p:ext>
            </p:extLst>
          </p:nvPr>
        </p:nvGraphicFramePr>
        <p:xfrm>
          <a:off x="611560" y="116633"/>
          <a:ext cx="8208912" cy="64087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72208"/>
                <a:gridCol w="354923"/>
                <a:gridCol w="465275"/>
                <a:gridCol w="3428274"/>
                <a:gridCol w="2088232"/>
              </a:tblGrid>
              <a:tr h="447396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Odredi kojem stoljeću pripadaju sljedeće godine: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TOČNO </a:t>
                      </a: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</a:rPr>
                        <a:t>+   NETOČNO  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2402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1165. g. po. Kr.  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752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 2334. g. pr. Kr.  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2402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  548. g. po. Kr.  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752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   54. g. po. Kr.  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2402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2237. g. pr. Kr.  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752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  200. g. pr. Kr.  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2402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     5. g. po. Kr.  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75051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Prepoznaj i napiši jednu, bilo koju godinu iz navedenih stoljeća: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XXX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15. st. po. Kr. 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7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 12. st. pr. Kr. 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24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  1. st. po. Kr.  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7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21. st. po. Kr. 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5541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Napiši kojom godinom započinju i kojom završavaju navedena stoljeća: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XXX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3752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  5. st. pr. Kr.-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240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17. st. po. Kr.-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7526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Ukupan rezultat: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      /13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743206"/>
              </p:ext>
            </p:extLst>
          </p:nvPr>
        </p:nvGraphicFramePr>
        <p:xfrm>
          <a:off x="611560" y="116632"/>
          <a:ext cx="8208912" cy="64034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72208"/>
                <a:gridCol w="354923"/>
                <a:gridCol w="465275"/>
                <a:gridCol w="3428274"/>
                <a:gridCol w="2088232"/>
              </a:tblGrid>
              <a:tr h="43204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Odredi kojem stoljeću pripadaju sljedeće godine: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TOČNO </a:t>
                      </a: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</a:rPr>
                        <a:t>+   NETOČNO  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1290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1165. g. po. Kr.  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2594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 2334. g. pr. Kr.  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290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  548. g. po. Kr.  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2594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   54. g. po. Kr.  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290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2237. g. pr. Kr.  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2594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  200. g. pr. Kr.  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290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     5. g. po. Kr.  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51894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Prepoznaj i napiši jednu, bilo koju godinu iz navedenih stoljeća: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XXX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12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15. st. po. Kr. 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4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 12. st. pr. Kr. 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r-HR" sz="28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1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2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  1. st. po. Kr.  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r-HR" sz="28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25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21. st. po. Kr. -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hr-HR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32929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Napiši kojom godinom započinju i kojom završavaju navedena stoljeća: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XXX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2594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  5. st. pr. Kr.-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1290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17. st. po. Kr.-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r-H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2594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Ukupan rezultat: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</a:rPr>
                        <a:t>      /13</a:t>
                      </a:r>
                      <a:endParaRPr lang="hr-H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355976" y="548680"/>
            <a:ext cx="101845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sr-Latn-RS" altLang="sr-Latn-RS" sz="1800" b="1" kern="0" dirty="0" smtClean="0">
                <a:solidFill>
                  <a:srgbClr val="FF0000"/>
                </a:solidFill>
              </a:rPr>
              <a:t>12. st.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56438" y="836712"/>
            <a:ext cx="218371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hr-HR" sz="1800" b="1" dirty="0">
                <a:solidFill>
                  <a:srgbClr val="FF0000"/>
                </a:solidFill>
              </a:rPr>
              <a:t>24. st. pr. Kr. </a:t>
            </a:r>
            <a:endParaRPr lang="hr-HR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73347" y="1124744"/>
            <a:ext cx="2183714" cy="31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hr-HR" sz="1800" b="1" dirty="0" smtClean="0">
                <a:solidFill>
                  <a:srgbClr val="FF0000"/>
                </a:solidFill>
              </a:rPr>
              <a:t>6. </a:t>
            </a:r>
            <a:r>
              <a:rPr lang="hr-HR" sz="1800" b="1" dirty="0">
                <a:solidFill>
                  <a:srgbClr val="FF0000"/>
                </a:solidFill>
              </a:rPr>
              <a:t>st.  </a:t>
            </a:r>
            <a:endParaRPr lang="hr-HR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756438" y="1484784"/>
            <a:ext cx="218371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hr-HR" sz="1800" b="1" dirty="0">
                <a:solidFill>
                  <a:srgbClr val="FF0000"/>
                </a:solidFill>
              </a:rPr>
              <a:t>1</a:t>
            </a:r>
            <a:r>
              <a:rPr lang="hr-HR" sz="1800" b="1" dirty="0" smtClean="0">
                <a:solidFill>
                  <a:srgbClr val="FF0000"/>
                </a:solidFill>
              </a:rPr>
              <a:t>. </a:t>
            </a:r>
            <a:r>
              <a:rPr lang="hr-HR" sz="1800" b="1" dirty="0">
                <a:solidFill>
                  <a:srgbClr val="FF0000"/>
                </a:solidFill>
              </a:rPr>
              <a:t>st</a:t>
            </a:r>
            <a:r>
              <a:rPr lang="hr-HR" sz="1800" b="1" dirty="0" smtClean="0">
                <a:solidFill>
                  <a:srgbClr val="FF0000"/>
                </a:solidFill>
              </a:rPr>
              <a:t>.</a:t>
            </a:r>
            <a:r>
              <a:rPr lang="hr-HR" sz="1800" b="1" dirty="0">
                <a:solidFill>
                  <a:srgbClr val="FF0000"/>
                </a:solidFill>
              </a:rPr>
              <a:t> </a:t>
            </a:r>
            <a:endParaRPr lang="hr-HR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79912" y="1825548"/>
            <a:ext cx="2183714" cy="30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hr-HR" sz="1800" b="1" dirty="0" smtClean="0">
                <a:solidFill>
                  <a:srgbClr val="FF0000"/>
                </a:solidFill>
              </a:rPr>
              <a:t>23. </a:t>
            </a:r>
            <a:r>
              <a:rPr lang="hr-HR" sz="1800" b="1" dirty="0">
                <a:solidFill>
                  <a:srgbClr val="FF0000"/>
                </a:solidFill>
              </a:rPr>
              <a:t>st. pr. Kr. </a:t>
            </a:r>
            <a:endParaRPr lang="hr-HR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779912" y="2132856"/>
            <a:ext cx="218371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hr-HR" sz="1800" b="1" dirty="0" smtClean="0">
                <a:solidFill>
                  <a:srgbClr val="FF0000"/>
                </a:solidFill>
              </a:rPr>
              <a:t>2. </a:t>
            </a:r>
            <a:r>
              <a:rPr lang="hr-HR" sz="1800" b="1" dirty="0">
                <a:solidFill>
                  <a:srgbClr val="FF0000"/>
                </a:solidFill>
              </a:rPr>
              <a:t>st. pr. Kr. </a:t>
            </a:r>
            <a:endParaRPr lang="hr-HR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79912" y="2420888"/>
            <a:ext cx="218371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hr-HR" sz="1800" b="1" dirty="0">
                <a:solidFill>
                  <a:srgbClr val="FF0000"/>
                </a:solidFill>
              </a:rPr>
              <a:t>1</a:t>
            </a:r>
            <a:r>
              <a:rPr lang="hr-HR" sz="1800" b="1" dirty="0" smtClean="0">
                <a:solidFill>
                  <a:srgbClr val="FF0000"/>
                </a:solidFill>
              </a:rPr>
              <a:t>. st.</a:t>
            </a:r>
            <a:r>
              <a:rPr lang="hr-HR" sz="1800" b="1" dirty="0">
                <a:solidFill>
                  <a:srgbClr val="FF0000"/>
                </a:solidFill>
              </a:rPr>
              <a:t> </a:t>
            </a:r>
            <a:endParaRPr lang="hr-HR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497510" y="3356992"/>
            <a:ext cx="401870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</a:rPr>
              <a:t> </a:t>
            </a:r>
            <a:r>
              <a:rPr lang="hr-HR" sz="1600" b="1" dirty="0">
                <a:solidFill>
                  <a:srgbClr val="FF0000"/>
                </a:solidFill>
              </a:rPr>
              <a:t>bilo koja godina između </a:t>
            </a:r>
            <a:r>
              <a:rPr lang="hr-HR" sz="1800" b="1" dirty="0">
                <a:solidFill>
                  <a:srgbClr val="FF0000"/>
                </a:solidFill>
              </a:rPr>
              <a:t>1401. i 1500. g.</a:t>
            </a:r>
            <a:endParaRPr lang="hr-HR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hr-HR" sz="1800" dirty="0"/>
              <a:t> </a:t>
            </a:r>
            <a:endParaRPr lang="hr-H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497510" y="3756058"/>
            <a:ext cx="4212143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hr-HR" sz="1400" b="1" dirty="0" smtClean="0">
                <a:solidFill>
                  <a:srgbClr val="FF0000"/>
                </a:solidFill>
              </a:rPr>
              <a:t>bilo </a:t>
            </a:r>
            <a:r>
              <a:rPr lang="hr-HR" sz="1400" b="1" dirty="0">
                <a:solidFill>
                  <a:srgbClr val="FF0000"/>
                </a:solidFill>
              </a:rPr>
              <a:t>koja godina između </a:t>
            </a:r>
            <a:r>
              <a:rPr lang="hr-HR" sz="1800" b="1" dirty="0">
                <a:solidFill>
                  <a:srgbClr val="FF0000"/>
                </a:solidFill>
              </a:rPr>
              <a:t>1200. i 1101. g.pr. Kr.</a:t>
            </a:r>
            <a:endParaRPr lang="hr-HR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377851" y="4113076"/>
            <a:ext cx="3562301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</a:rPr>
              <a:t> </a:t>
            </a:r>
            <a:r>
              <a:rPr lang="hr-HR" sz="1800" b="1" dirty="0">
                <a:solidFill>
                  <a:srgbClr val="FF0000"/>
                </a:solidFill>
              </a:rPr>
              <a:t> </a:t>
            </a:r>
            <a:r>
              <a:rPr lang="hr-HR" sz="1600" b="1" dirty="0">
                <a:solidFill>
                  <a:srgbClr val="FF0000"/>
                </a:solidFill>
              </a:rPr>
              <a:t>bilo koja godina između </a:t>
            </a:r>
            <a:r>
              <a:rPr lang="hr-HR" sz="1800" b="1" dirty="0">
                <a:solidFill>
                  <a:srgbClr val="FF0000"/>
                </a:solidFill>
              </a:rPr>
              <a:t>1. i 100. </a:t>
            </a:r>
            <a:r>
              <a:rPr lang="hr-HR" sz="1800" b="1" dirty="0" smtClean="0">
                <a:solidFill>
                  <a:srgbClr val="FF0000"/>
                </a:solidFill>
              </a:rPr>
              <a:t>g.</a:t>
            </a:r>
            <a:endParaRPr lang="hr-HR" sz="1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hr-HR" sz="1800" dirty="0" smtClean="0"/>
              <a:t> </a:t>
            </a:r>
            <a:endParaRPr lang="hr-H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67744" y="4512142"/>
            <a:ext cx="432048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</a:rPr>
              <a:t> </a:t>
            </a:r>
            <a:r>
              <a:rPr lang="hr-HR" sz="1800" b="1" dirty="0">
                <a:solidFill>
                  <a:srgbClr val="FF0000"/>
                </a:solidFill>
              </a:rPr>
              <a:t> </a:t>
            </a:r>
            <a:r>
              <a:rPr lang="hr-HR" sz="1600" b="1" dirty="0">
                <a:solidFill>
                  <a:srgbClr val="FF0000"/>
                </a:solidFill>
              </a:rPr>
              <a:t>bilo koja godina između </a:t>
            </a:r>
            <a:r>
              <a:rPr lang="hr-HR" sz="1800" b="1" dirty="0">
                <a:solidFill>
                  <a:srgbClr val="FF0000"/>
                </a:solidFill>
              </a:rPr>
              <a:t>2001. i 2100. g.</a:t>
            </a:r>
            <a:endParaRPr lang="hr-HR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hr-HR" sz="1800" dirty="0"/>
              <a:t> </a:t>
            </a:r>
            <a:endParaRPr lang="hr-H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271434" y="5500978"/>
            <a:ext cx="266429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hr-HR" sz="1800" b="1" dirty="0">
                <a:solidFill>
                  <a:srgbClr val="FF0000"/>
                </a:solidFill>
              </a:rPr>
              <a:t> 500. do 401. g. pr. Kr.</a:t>
            </a:r>
            <a:endParaRPr lang="hr-HR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hr-HR" sz="1800" dirty="0"/>
              <a:t> </a:t>
            </a:r>
            <a:endParaRPr lang="hr-HR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271434" y="5833040"/>
            <a:ext cx="245558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hr-HR" sz="1800" b="1" dirty="0">
                <a:solidFill>
                  <a:srgbClr val="FF0000"/>
                </a:solidFill>
              </a:rPr>
              <a:t> 1601. do 1700. g.</a:t>
            </a:r>
            <a:endParaRPr lang="hr-HR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altLang="sr-Latn-RS" dirty="0"/>
              <a:t>Odgovorite na postavljeno pitanje</a:t>
            </a:r>
            <a:endParaRPr lang="sr-Latn-RS" altLang="sr-Latn-R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pPr eaLnBrk="1" hangingPunct="1"/>
            <a:r>
              <a:rPr lang="hr-HR" dirty="0" smtClean="0"/>
              <a:t>Što </a:t>
            </a:r>
            <a:r>
              <a:rPr lang="hr-HR" dirty="0"/>
              <a:t>je </a:t>
            </a:r>
            <a:r>
              <a:rPr lang="hr-HR" dirty="0" smtClean="0"/>
              <a:t>muzej?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7334" y="2623502"/>
            <a:ext cx="8229600" cy="397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kern="0" dirty="0" smtClean="0"/>
              <a:t>Muzej je ustanova u kojoj se čuvaju</a:t>
            </a:r>
            <a:r>
              <a:rPr lang="hr-HR" dirty="0" smtClean="0"/>
              <a:t>, </a:t>
            </a:r>
            <a:r>
              <a:rPr lang="hr-HR" dirty="0"/>
              <a:t>proučavaju i izlažu </a:t>
            </a:r>
            <a:r>
              <a:rPr lang="hr-HR" dirty="0" smtClean="0"/>
              <a:t>zbirke </a:t>
            </a:r>
            <a:r>
              <a:rPr lang="hr-HR" dirty="0"/>
              <a:t>starina i </a:t>
            </a:r>
            <a:r>
              <a:rPr lang="hr-HR" dirty="0" smtClean="0"/>
              <a:t>umjetnina; predmeti, slike, zapisi i sl.</a:t>
            </a:r>
          </a:p>
          <a:p>
            <a:pPr eaLnBrk="1" hangingPunct="1">
              <a:lnSpc>
                <a:spcPct val="150000"/>
              </a:lnSpc>
            </a:pPr>
            <a:r>
              <a:rPr lang="hr-HR" kern="0" dirty="0" smtClean="0"/>
              <a:t>(ako se radi o muzeju sa povijesnim sadržajima)</a:t>
            </a:r>
          </a:p>
        </p:txBody>
      </p:sp>
    </p:spTree>
    <p:extLst>
      <p:ext uri="{BB962C8B-B14F-4D97-AF65-F5344CB8AC3E}">
        <p14:creationId xmlns:p14="http://schemas.microsoft.com/office/powerpoint/2010/main" val="373585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altLang="sr-Latn-RS" dirty="0"/>
              <a:t>Odgovorite na postavljeno pitanje</a:t>
            </a:r>
            <a:endParaRPr lang="sr-Latn-RS" altLang="sr-Latn-R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pPr eaLnBrk="1" hangingPunct="1"/>
            <a:r>
              <a:rPr lang="hr-HR" dirty="0" smtClean="0"/>
              <a:t>Što se čuva u arhivu?</a:t>
            </a:r>
            <a:endParaRPr lang="hr-H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8318" y="2708920"/>
            <a:ext cx="82296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kern="0" dirty="0" smtClean="0"/>
              <a:t>U arhivu se čuvaju razni važni dokumenti i </a:t>
            </a:r>
            <a:r>
              <a:rPr lang="hr-HR" kern="0" dirty="0" smtClean="0"/>
              <a:t>zapisi; pisani </a:t>
            </a:r>
            <a:r>
              <a:rPr lang="hr-HR" kern="0" dirty="0" smtClean="0"/>
              <a:t>povijesni izvori. </a:t>
            </a:r>
            <a:endParaRPr lang="hr-HR" kern="0" dirty="0"/>
          </a:p>
        </p:txBody>
      </p:sp>
    </p:spTree>
    <p:extLst>
      <p:ext uri="{BB962C8B-B14F-4D97-AF65-F5344CB8AC3E}">
        <p14:creationId xmlns:p14="http://schemas.microsoft.com/office/powerpoint/2010/main" val="182995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altLang="sr-Latn-RS" dirty="0"/>
              <a:t>Odgovorite na postavljeno pitanje</a:t>
            </a:r>
            <a:endParaRPr lang="sr-Latn-RS" altLang="sr-Latn-R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964704"/>
          </a:xfrm>
        </p:spPr>
        <p:txBody>
          <a:bodyPr/>
          <a:lstStyle/>
          <a:p>
            <a:pPr eaLnBrk="1" hangingPunct="1"/>
            <a:r>
              <a:rPr lang="hr-HR" dirty="0" smtClean="0"/>
              <a:t>Što </a:t>
            </a:r>
            <a:r>
              <a:rPr lang="hr-HR" dirty="0"/>
              <a:t>je </a:t>
            </a:r>
            <a:r>
              <a:rPr lang="hr-HR" dirty="0" smtClean="0"/>
              <a:t>kronologija?</a:t>
            </a:r>
          </a:p>
          <a:p>
            <a:pPr eaLnBrk="1" hangingPunct="1"/>
            <a:endParaRPr lang="hr-H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3140968"/>
            <a:ext cx="82296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hr-HR" altLang="sr-Latn-RS" dirty="0" smtClean="0"/>
              <a:t>Kronologija je znanost </a:t>
            </a:r>
            <a:r>
              <a:rPr lang="hr-HR" altLang="sr-Latn-RS" dirty="0"/>
              <a:t>o mjerenju vremena i utvrđivanju datuma pojedinih </a:t>
            </a:r>
            <a:r>
              <a:rPr lang="hr-HR" altLang="sr-Latn-RS" dirty="0" smtClean="0"/>
              <a:t>događaja.</a:t>
            </a:r>
            <a:endParaRPr lang="hr-HR" kern="0" dirty="0"/>
          </a:p>
        </p:txBody>
      </p:sp>
    </p:spTree>
    <p:extLst>
      <p:ext uri="{BB962C8B-B14F-4D97-AF65-F5344CB8AC3E}">
        <p14:creationId xmlns:p14="http://schemas.microsoft.com/office/powerpoint/2010/main" val="25406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altLang="sr-Latn-RS" dirty="0"/>
              <a:t>Odgovorite na postavljeno pitanje</a:t>
            </a:r>
            <a:endParaRPr lang="sr-Latn-RS" altLang="sr-Latn-R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pPr eaLnBrk="1" hangingPunct="1"/>
            <a:r>
              <a:rPr lang="hr-HR" dirty="0" smtClean="0"/>
              <a:t>Čemu služe povijesni zemljovidi ili atlasi?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2650134"/>
            <a:ext cx="8229600" cy="358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r-HR" kern="0" dirty="0"/>
              <a:t>P</a:t>
            </a:r>
            <a:r>
              <a:rPr lang="hr-HR" kern="0" dirty="0" smtClean="0"/>
              <a:t>ovijesni zemljovidi ili atlasi </a:t>
            </a:r>
            <a:r>
              <a:rPr lang="hr-HR" kern="0" dirty="0" smtClean="0"/>
              <a:t>pomažu nam  </a:t>
            </a:r>
            <a:r>
              <a:rPr lang="hr-HR" kern="0" dirty="0" smtClean="0"/>
              <a:t>pri snalaženju u prostoru. Za povijesne događaje moramo odrediti vrijeme zbivanja i </a:t>
            </a:r>
            <a:r>
              <a:rPr lang="hr-HR" b="1" kern="0" dirty="0" smtClean="0"/>
              <a:t>mjesto</a:t>
            </a:r>
            <a:r>
              <a:rPr lang="hr-HR" kern="0" dirty="0" smtClean="0"/>
              <a:t> zbivanja.</a:t>
            </a:r>
          </a:p>
        </p:txBody>
      </p:sp>
    </p:spTree>
    <p:extLst>
      <p:ext uri="{BB962C8B-B14F-4D97-AF65-F5344CB8AC3E}">
        <p14:creationId xmlns:p14="http://schemas.microsoft.com/office/powerpoint/2010/main" val="169336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8627"/>
            <a:ext cx="8229600" cy="1143000"/>
          </a:xfrm>
        </p:spPr>
        <p:txBody>
          <a:bodyPr/>
          <a:lstStyle/>
          <a:p>
            <a:pPr eaLnBrk="1" hangingPunct="1"/>
            <a:r>
              <a:rPr lang="sr-Latn-RS" altLang="sr-Latn-RS" dirty="0"/>
              <a:t>Odgovorite na postavljeno pitanje</a:t>
            </a:r>
            <a:endParaRPr lang="sr-Latn-RS" altLang="sr-Latn-R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8050"/>
            <a:ext cx="8229600" cy="1180727"/>
          </a:xfrm>
        </p:spPr>
        <p:txBody>
          <a:bodyPr/>
          <a:lstStyle/>
          <a:p>
            <a:pPr eaLnBrk="1" hangingPunct="1"/>
            <a:r>
              <a:rPr lang="hr-HR" dirty="0" smtClean="0"/>
              <a:t>Koja su dva osnovna razdoblja prošlosti i što je granica između njih?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4149080"/>
            <a:ext cx="829964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anose="05000000000000000000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 typeface="Wingdings" pitchFamily="2" charset="2"/>
              <a:buChar char="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hr-HR" altLang="sr-Latn-RS" kern="0" dirty="0" smtClean="0"/>
              <a:t>kao osnovna granica uzeto je čovjekovo veliko otkriće, </a:t>
            </a:r>
            <a:r>
              <a:rPr lang="hr-HR" altLang="sr-Latn-RS" b="1" kern="0" dirty="0" smtClean="0"/>
              <a:t>otkriće pisma</a:t>
            </a:r>
          </a:p>
          <a:p>
            <a:pPr lvl="1">
              <a:lnSpc>
                <a:spcPct val="120000"/>
              </a:lnSpc>
            </a:pPr>
            <a:endParaRPr lang="hr-HR" altLang="sr-Latn-RS" b="1" kern="0" dirty="0" smtClean="0"/>
          </a:p>
          <a:p>
            <a:pPr lvl="1">
              <a:lnSpc>
                <a:spcPct val="120000"/>
              </a:lnSpc>
            </a:pPr>
            <a:endParaRPr lang="hr-HR" altLang="sr-Latn-RS" b="1" kern="0" dirty="0" smtClean="0"/>
          </a:p>
        </p:txBody>
      </p:sp>
      <p:grpSp>
        <p:nvGrpSpPr>
          <p:cNvPr id="7" name="Grupa 6"/>
          <p:cNvGrpSpPr/>
          <p:nvPr/>
        </p:nvGrpSpPr>
        <p:grpSpPr>
          <a:xfrm>
            <a:off x="914817" y="2492896"/>
            <a:ext cx="7416824" cy="1429502"/>
            <a:chOff x="1043608" y="3573016"/>
            <a:chExt cx="7416824" cy="1429502"/>
          </a:xfrm>
        </p:grpSpPr>
        <p:sp>
          <p:nvSpPr>
            <p:cNvPr id="8" name="Vodoravni svitak 7"/>
            <p:cNvSpPr/>
            <p:nvPr/>
          </p:nvSpPr>
          <p:spPr>
            <a:xfrm>
              <a:off x="1043608" y="3573016"/>
              <a:ext cx="7416824" cy="936104"/>
            </a:xfrm>
            <a:prstGeom prst="horizontalScroll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9" name="Picture 2" descr="http://www.tipometar.org/tema/KlinastoPismo/img/02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6" r="28908"/>
            <a:stretch/>
          </p:blipFill>
          <p:spPr bwMode="auto">
            <a:xfrm>
              <a:off x="4217512" y="3730823"/>
              <a:ext cx="1069015" cy="1039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kstniOkvir 9"/>
            <p:cNvSpPr txBox="1"/>
            <p:nvPr/>
          </p:nvSpPr>
          <p:spPr>
            <a:xfrm>
              <a:off x="3599892" y="4633186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sr-Latn-RS" b="1" dirty="0"/>
                <a:t>oko 3500. g. pr. Kr</a:t>
              </a:r>
              <a:r>
                <a:rPr lang="hr-HR" altLang="sr-Latn-RS" b="1" dirty="0" smtClean="0"/>
                <a:t>.</a:t>
              </a:r>
              <a:endParaRPr lang="hr-HR" b="1" dirty="0"/>
            </a:p>
          </p:txBody>
        </p:sp>
        <p:sp>
          <p:nvSpPr>
            <p:cNvPr id="11" name="TekstniOkvir 10"/>
            <p:cNvSpPr txBox="1"/>
            <p:nvPr/>
          </p:nvSpPr>
          <p:spPr>
            <a:xfrm>
              <a:off x="1259632" y="3789040"/>
              <a:ext cx="6984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b="1" dirty="0" smtClean="0"/>
                <a:t>PRAPOVIJEST                             POVIJEST  </a:t>
              </a:r>
              <a:endParaRPr lang="hr-HR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8972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altLang="sr-Latn-RS" dirty="0"/>
              <a:t>Odgovorite na postavljeno pitanje</a:t>
            </a:r>
            <a:endParaRPr lang="sr-Latn-RS" altLang="sr-Latn-R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pPr eaLnBrk="1" hangingPunct="1"/>
            <a:r>
              <a:rPr lang="hr-HR" dirty="0" smtClean="0"/>
              <a:t>Navedi sva razdoblja prošlosti.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275857" y="2718681"/>
            <a:ext cx="2232247" cy="523220"/>
          </a:xfrm>
          <a:prstGeom prst="rect">
            <a:avLst/>
          </a:prstGeom>
          <a:ln w="38100" cap="rnd" cmpd="tri">
            <a:solidFill>
              <a:srgbClr val="FFCC66">
                <a:alpha val="82745"/>
              </a:srgbClr>
            </a:solidFill>
            <a:beve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hr-HR" sz="2800" b="1" spc="300" dirty="0" smtClean="0"/>
              <a:t>PROŠLOST</a:t>
            </a:r>
            <a:endParaRPr lang="hr-HR" sz="2800" b="1" spc="3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410878" y="3265820"/>
            <a:ext cx="2744491" cy="523220"/>
          </a:xfrm>
          <a:prstGeom prst="rect">
            <a:avLst/>
          </a:prstGeom>
          <a:ln w="38100" cap="rnd" cmpd="tri">
            <a:solidFill>
              <a:srgbClr val="FFCC66">
                <a:alpha val="82745"/>
              </a:srgbClr>
            </a:solidFill>
            <a:beve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hr-HR" sz="2800" b="1" spc="300" dirty="0" smtClean="0"/>
              <a:t>PRAPOVIJEST</a:t>
            </a:r>
            <a:endParaRPr lang="hr-HR" sz="2800" b="1" spc="3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5616116" y="3265820"/>
            <a:ext cx="1996849" cy="523220"/>
          </a:xfrm>
          <a:prstGeom prst="rect">
            <a:avLst/>
          </a:prstGeom>
          <a:ln w="38100" cap="rnd" cmpd="tri">
            <a:solidFill>
              <a:srgbClr val="FFCC66">
                <a:alpha val="82745"/>
              </a:srgbClr>
            </a:solidFill>
            <a:beve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hr-HR" sz="2800" b="1" spc="300" dirty="0" smtClean="0"/>
              <a:t>POVIJEST</a:t>
            </a:r>
            <a:endParaRPr lang="hr-HR" sz="2800" b="1" spc="3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359533" y="4222829"/>
            <a:ext cx="1296144" cy="646331"/>
          </a:xfrm>
          <a:prstGeom prst="rect">
            <a:avLst/>
          </a:prstGeom>
          <a:ln w="38100" cap="rnd" cmpd="tri">
            <a:solidFill>
              <a:srgbClr val="FFCC66">
                <a:alpha val="82745"/>
              </a:srgbClr>
            </a:solidFill>
            <a:beve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hr-HR" b="1" spc="300" dirty="0" smtClean="0"/>
              <a:t>KAMENO DOBA</a:t>
            </a:r>
            <a:endParaRPr lang="hr-HR" b="1" spc="3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1835697" y="4222829"/>
            <a:ext cx="1440160" cy="646331"/>
          </a:xfrm>
          <a:prstGeom prst="rect">
            <a:avLst/>
          </a:prstGeom>
          <a:ln w="38100" cap="rnd" cmpd="tri">
            <a:solidFill>
              <a:srgbClr val="FFCC66">
                <a:alpha val="82745"/>
              </a:srgbClr>
            </a:solidFill>
            <a:beve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hr-HR" b="1" spc="300" dirty="0" smtClean="0"/>
              <a:t>METALNO DOBA</a:t>
            </a:r>
            <a:endParaRPr lang="hr-HR" b="1" spc="3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3779912" y="4222829"/>
            <a:ext cx="1008112" cy="646331"/>
          </a:xfrm>
          <a:prstGeom prst="rect">
            <a:avLst/>
          </a:prstGeom>
          <a:ln w="38100" cap="rnd" cmpd="tri">
            <a:solidFill>
              <a:srgbClr val="FFCC66">
                <a:alpha val="82745"/>
              </a:srgbClr>
            </a:solidFill>
            <a:beve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hr-HR" b="1" spc="300" dirty="0" smtClean="0"/>
              <a:t>STARI VIJEK</a:t>
            </a:r>
            <a:endParaRPr lang="hr-HR" b="1" spc="3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4932040" y="4221088"/>
            <a:ext cx="1368152" cy="646331"/>
          </a:xfrm>
          <a:prstGeom prst="rect">
            <a:avLst/>
          </a:prstGeom>
          <a:ln w="38100" cap="rnd" cmpd="tri">
            <a:solidFill>
              <a:srgbClr val="FFCC66">
                <a:alpha val="82745"/>
              </a:srgbClr>
            </a:solidFill>
            <a:beve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hr-HR" b="1" spc="300" dirty="0" smtClean="0"/>
              <a:t>SREDNJI VIJEK</a:t>
            </a:r>
            <a:endParaRPr lang="hr-HR" b="1" spc="300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6444208" y="4222829"/>
            <a:ext cx="932685" cy="646331"/>
          </a:xfrm>
          <a:prstGeom prst="rect">
            <a:avLst/>
          </a:prstGeom>
          <a:ln w="38100" cap="rnd" cmpd="tri">
            <a:solidFill>
              <a:srgbClr val="FFCC66">
                <a:alpha val="82745"/>
              </a:srgbClr>
            </a:solidFill>
            <a:beve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hr-HR" b="1" spc="300" dirty="0" smtClean="0"/>
              <a:t>NOVI VIJEK</a:t>
            </a:r>
            <a:endParaRPr lang="hr-HR" b="1" spc="3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7452320" y="4222829"/>
            <a:ext cx="1656184" cy="646331"/>
          </a:xfrm>
          <a:prstGeom prst="rect">
            <a:avLst/>
          </a:prstGeom>
          <a:ln w="38100" cap="rnd" cmpd="tri">
            <a:solidFill>
              <a:srgbClr val="FFCC66">
                <a:alpha val="82745"/>
              </a:srgbClr>
            </a:solidFill>
            <a:beve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hr-HR" b="1" spc="300" dirty="0" smtClean="0"/>
              <a:t>NAJNOVIJE DOBA</a:t>
            </a:r>
            <a:endParaRPr lang="hr-HR" b="1" spc="300" dirty="0"/>
          </a:p>
        </p:txBody>
      </p:sp>
    </p:spTree>
    <p:extLst>
      <p:ext uri="{BB962C8B-B14F-4D97-AF65-F5344CB8AC3E}">
        <p14:creationId xmlns:p14="http://schemas.microsoft.com/office/powerpoint/2010/main" val="125613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1148</Words>
  <Application>Microsoft Office PowerPoint</Application>
  <PresentationFormat>Prikaz na zaslonu (4:3)</PresentationFormat>
  <Paragraphs>325</Paragraphs>
  <Slides>35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42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Zadani dizajn</vt:lpstr>
      <vt:lpstr>I. ŠTO JE POVIJEST</vt:lpstr>
      <vt:lpstr>Odgovorite na postavljeno pitanje</vt:lpstr>
      <vt:lpstr>Odgovorite na postavljeno pitanje</vt:lpstr>
      <vt:lpstr>Odgovorite na postavljeno pitanje</vt:lpstr>
      <vt:lpstr>Odgovorite na postavljeno pitanje</vt:lpstr>
      <vt:lpstr>Odgovorite na postavljeno pitanje</vt:lpstr>
      <vt:lpstr>Odgovorite na postavljeno pitanje</vt:lpstr>
      <vt:lpstr>Odgovorite na postavljeno pitanje</vt:lpstr>
      <vt:lpstr>Odgovorite na postavljeno pitanje</vt:lpstr>
      <vt:lpstr>Prepoznaj kojoj skupini povijesnih izvora pripada ono što vidiš na slici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revision>21</cp:revision>
  <dcterms:created xsi:type="dcterms:W3CDTF">2013-11-12T21:54:53Z</dcterms:created>
  <dcterms:modified xsi:type="dcterms:W3CDTF">2015-08-22T10:21:39Z</dcterms:modified>
</cp:coreProperties>
</file>