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8" r:id="rId4"/>
    <p:sldId id="279" r:id="rId5"/>
    <p:sldId id="280" r:id="rId6"/>
    <p:sldId id="275" r:id="rId7"/>
    <p:sldId id="289" r:id="rId8"/>
    <p:sldId id="288" r:id="rId9"/>
    <p:sldId id="287" r:id="rId10"/>
    <p:sldId id="286" r:id="rId11"/>
    <p:sldId id="285" r:id="rId12"/>
    <p:sldId id="284" r:id="rId13"/>
    <p:sldId id="283" r:id="rId14"/>
    <p:sldId id="274" r:id="rId15"/>
    <p:sldId id="292" r:id="rId16"/>
    <p:sldId id="291" r:id="rId17"/>
    <p:sldId id="290" r:id="rId18"/>
    <p:sldId id="293" r:id="rId19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6A780-4E1B-4540-B90A-3A0B862FAAC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1142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4458B-71B3-4532-85D9-D52D6368451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4247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89438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89438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480C3-CC0E-44EF-B44F-D6EF7956630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0197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0CE05-6DAB-405E-85B7-925209A3D17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119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51870-061A-463E-A955-A31825ECBEA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6656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BB1F-8B67-435C-9DA9-7C7D574E5BB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4663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EB5E0-1496-4772-92AD-A5AC5658046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5253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0E8D8-5284-4493-B4F9-6AA73C61CC6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7551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18046-DEAB-49ED-B8B5-E26DC7B2D55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9573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6E98A-B8A3-4F2E-960F-CBF2458FADA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0068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22752-0CF3-41C9-A705-877E523EDE4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5090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emplate_mai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29265" r="28064"/>
          <a:stretch>
            <a:fillRect/>
          </a:stretch>
        </p:blipFill>
        <p:spPr bwMode="auto">
          <a:xfrm>
            <a:off x="0" y="-61913"/>
            <a:ext cx="9144000" cy="691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r-HR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3F557B-EE6C-48DD-B170-A61C5D1F3A0D}" type="slidenum">
              <a:rPr lang="hr-HR" altLang="sr-Latn-RS"/>
              <a:pPr/>
              <a:t>‹#›</a:t>
            </a:fld>
            <a:endParaRPr lang="hr-HR" altLang="sr-Latn-RS"/>
          </a:p>
        </p:txBody>
      </p:sp>
      <p:pic>
        <p:nvPicPr>
          <p:cNvPr id="1032" name="Picture 8" descr="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2DA"/>
              </a:clrFrom>
              <a:clrTo>
                <a:srgbClr val="FEF2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202363"/>
            <a:ext cx="773113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©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©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©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©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©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12875"/>
            <a:ext cx="7772400" cy="2232149"/>
          </a:xfrm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hr-HR" altLang="sr-Latn-R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EUROPA I SREDOZEMLJE NAKON SEOBE NARODA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69159"/>
            <a:ext cx="6400800" cy="791865"/>
          </a:xfrm>
        </p:spPr>
        <p:txBody>
          <a:bodyPr/>
          <a:lstStyle/>
          <a:p>
            <a:r>
              <a:rPr lang="hr-HR" altLang="sr-Latn-RS" sz="4400" dirty="0" smtClean="0">
                <a:solidFill>
                  <a:srgbClr val="FF0000"/>
                </a:solidFill>
              </a:rPr>
              <a:t>PONAVLJANJE</a:t>
            </a:r>
            <a:endParaRPr lang="hr-HR" altLang="sr-Latn-R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Prepoznaj i objasni</a:t>
            </a:r>
            <a:endParaRPr lang="hr-HR" dirty="0"/>
          </a:p>
        </p:txBody>
      </p:sp>
      <p:pic>
        <p:nvPicPr>
          <p:cNvPr id="3" name="Picture 2" descr="https://f.hypotheses.org/wp-content/blogs.dir/1834/files/2014/09/scriptor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16" y="1916832"/>
            <a:ext cx="7345994" cy="3877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5176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597650"/>
          </a:xfrm>
        </p:spPr>
        <p:txBody>
          <a:bodyPr/>
          <a:lstStyle/>
          <a:p>
            <a:r>
              <a:rPr lang="hr-HR" dirty="0" smtClean="0"/>
              <a:t>Prepoznaj i objasni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i="1" dirty="0" smtClean="0"/>
              <a:t>„moli i radi”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157920" cy="2792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14699"/>
            <a:ext cx="4140403" cy="2802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01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Prepoznaj i objasni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5" y="1668475"/>
            <a:ext cx="687625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Prepoznaj i objasni</a:t>
            </a:r>
            <a:endParaRPr lang="hr-HR" dirty="0"/>
          </a:p>
        </p:txBody>
      </p:sp>
      <p:pic>
        <p:nvPicPr>
          <p:cNvPr id="3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984" y="1340768"/>
            <a:ext cx="3686257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82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Odgovori na pitanja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34564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Što se zbilo godine 1054.?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Kako se zove prvi crkveni red osnovan u VI. stoljeću?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Tko su bili misionari?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76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Odgovori na pitanja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331239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Tko se smatrao nasljednikom sv. Petra?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Koje je umjetničko razdoblje prethodilo romanici?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Gdje se zbila bitka godine 955.?</a:t>
            </a:r>
          </a:p>
          <a:p>
            <a:pPr>
              <a:lnSpc>
                <a:spcPct val="15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835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Odgovori na pitanja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Koji je drugi naziv za carigradskog biskupa?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Kako se nazivaju najpoznatiji slavenski misionari?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Tko je najzaslužniji za stvaranje Papinske države?</a:t>
            </a:r>
          </a:p>
          <a:p>
            <a:pPr>
              <a:lnSpc>
                <a:spcPct val="15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814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Odgovori na pitanja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Kako se zove pismo koje </a:t>
            </a:r>
            <a:r>
              <a:rPr lang="hr-HR" dirty="0" smtClean="0"/>
              <a:t>je prema </a:t>
            </a:r>
            <a:r>
              <a:rPr lang="hr-HR" dirty="0" smtClean="0"/>
              <a:t>predaji sastavio Konstantin (</a:t>
            </a:r>
            <a:r>
              <a:rPr lang="hr-HR" dirty="0" err="1" smtClean="0"/>
              <a:t>Ćiril</a:t>
            </a:r>
            <a:r>
              <a:rPr lang="hr-HR" dirty="0" smtClean="0"/>
              <a:t>)?</a:t>
            </a: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smtClean="0"/>
              <a:t>Kako se naziva razdoblje procvata antičke kulture u </a:t>
            </a:r>
            <a:r>
              <a:rPr lang="hr-HR" dirty="0" smtClean="0"/>
              <a:t>vrijeme </a:t>
            </a:r>
            <a:r>
              <a:rPr lang="hr-HR" dirty="0" smtClean="0"/>
              <a:t>Karla Velikog?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Što su freske?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529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a 26"/>
          <p:cNvGrpSpPr/>
          <p:nvPr/>
        </p:nvGrpSpPr>
        <p:grpSpPr>
          <a:xfrm>
            <a:off x="3851920" y="-15307"/>
            <a:ext cx="5112568" cy="5046246"/>
            <a:chOff x="3997774" y="115639"/>
            <a:chExt cx="5112568" cy="5046246"/>
          </a:xfrm>
        </p:grpSpPr>
        <p:grpSp>
          <p:nvGrpSpPr>
            <p:cNvPr id="26" name="Grupa 25"/>
            <p:cNvGrpSpPr/>
            <p:nvPr/>
          </p:nvGrpSpPr>
          <p:grpSpPr>
            <a:xfrm>
              <a:off x="3997774" y="115639"/>
              <a:ext cx="5112568" cy="5046246"/>
              <a:chOff x="3997774" y="115639"/>
              <a:chExt cx="5112568" cy="5046246"/>
            </a:xfrm>
          </p:grpSpPr>
          <p:pic>
            <p:nvPicPr>
              <p:cNvPr id="11" name="Rezervirano mjesto sadržaja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97774" y="115639"/>
                <a:ext cx="5112568" cy="5046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Rezervirano mjesto sadržaja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913" r="91209" b="55401"/>
              <a:stretch/>
            </p:blipFill>
            <p:spPr bwMode="auto">
              <a:xfrm>
                <a:off x="3997774" y="163698"/>
                <a:ext cx="449457" cy="3878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Rezervirano mjesto sadržaja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417" t="1187" r="9903" b="91127"/>
              <a:stretch/>
            </p:blipFill>
            <p:spPr bwMode="auto">
              <a:xfrm>
                <a:off x="5907964" y="1991424"/>
                <a:ext cx="392683" cy="3878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Rezervirano mjesto sadržaja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72" t="680" r="63736" b="90964"/>
              <a:stretch/>
            </p:blipFill>
            <p:spPr bwMode="auto">
              <a:xfrm>
                <a:off x="4503413" y="609065"/>
                <a:ext cx="393274" cy="4216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Pravokutnik 23"/>
              <p:cNvSpPr/>
              <p:nvPr/>
            </p:nvSpPr>
            <p:spPr>
              <a:xfrm>
                <a:off x="6410042" y="1588071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23" name="Rezervirano mjesto sadržaja 6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62" t="90783" r="73275" b="655"/>
            <a:stretch/>
          </p:blipFill>
          <p:spPr bwMode="auto">
            <a:xfrm>
              <a:off x="6525284" y="1516063"/>
              <a:ext cx="340618" cy="432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Rezervirano mjesto sadržaja 6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34" t="989" r="45615" b="90450"/>
            <a:stretch/>
          </p:blipFill>
          <p:spPr bwMode="auto">
            <a:xfrm>
              <a:off x="6263545" y="1516063"/>
              <a:ext cx="432048" cy="432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Pravokutnik 29"/>
          <p:cNvSpPr/>
          <p:nvPr/>
        </p:nvSpPr>
        <p:spPr>
          <a:xfrm>
            <a:off x="630594" y="-114464"/>
            <a:ext cx="282559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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ARAPI</a:t>
            </a:r>
            <a:endParaRPr lang="hr-H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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BIZANTION</a:t>
            </a:r>
            <a:endParaRPr lang="hr-H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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GLAGO</a:t>
            </a:r>
            <a:r>
              <a:rPr lang="hr-HR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LJ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ICA </a:t>
            </a:r>
            <a:endParaRPr lang="hr-H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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KAROLINZI </a:t>
            </a:r>
            <a:r>
              <a:rPr lang="hr-HR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hr-H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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KATOLI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endParaRPr lang="hr-H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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KLODVIG </a:t>
            </a:r>
            <a:endParaRPr lang="hr-H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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KONSTANTIN </a:t>
            </a:r>
            <a:endParaRPr lang="hr-H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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LOTAROVA </a:t>
            </a:r>
            <a:endParaRPr lang="hr-H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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 </a:t>
            </a:r>
            <a:endParaRPr lang="hr-H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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OTON </a:t>
            </a:r>
            <a:r>
              <a:rPr lang="hr-HR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hr-H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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PAPA</a:t>
            </a:r>
            <a:r>
              <a:rPr lang="hr-HR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hr-H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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PRAVOSLAVNA </a:t>
            </a:r>
            <a:endParaRPr lang="hr-H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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 </a:t>
            </a:r>
            <a:endParaRPr lang="hr-H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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RASKOL </a:t>
            </a:r>
            <a:endParaRPr lang="hr-H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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RIM</a:t>
            </a:r>
            <a:r>
              <a:rPr lang="hr-HR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8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"/>
              <a:tabLst>
                <a:tab pos="4572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SKLAVINIJA </a:t>
            </a:r>
            <a:endParaRPr lang="hr-H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Pravokutnik 30"/>
          <p:cNvSpPr/>
          <p:nvPr/>
        </p:nvSpPr>
        <p:spPr>
          <a:xfrm>
            <a:off x="3347334" y="5037075"/>
            <a:ext cx="26502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"/>
              <a:tabLst>
                <a:tab pos="4572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SLAVENI</a:t>
            </a:r>
            <a:endParaRPr lang="hr-H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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TRGOVINA </a:t>
            </a:r>
            <a:endParaRPr lang="hr-H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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UGRI </a:t>
            </a:r>
            <a:r>
              <a:rPr lang="hr-HR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hr-H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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VIKINZI </a:t>
            </a:r>
            <a:r>
              <a:rPr lang="hr-HR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3" name="Ravni poveznik 32"/>
          <p:cNvCxnSpPr/>
          <p:nvPr/>
        </p:nvCxnSpPr>
        <p:spPr>
          <a:xfrm flipV="1">
            <a:off x="5352861" y="623124"/>
            <a:ext cx="3499294" cy="3389013"/>
          </a:xfrm>
          <a:prstGeom prst="line">
            <a:avLst/>
          </a:prstGeom>
          <a:ln w="76200">
            <a:solidFill>
              <a:srgbClr val="FFC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ni poveznik 33"/>
          <p:cNvCxnSpPr/>
          <p:nvPr/>
        </p:nvCxnSpPr>
        <p:spPr>
          <a:xfrm>
            <a:off x="6681936" y="1403278"/>
            <a:ext cx="2133574" cy="2097730"/>
          </a:xfrm>
          <a:prstGeom prst="line">
            <a:avLst/>
          </a:prstGeom>
          <a:ln w="76200">
            <a:solidFill>
              <a:srgbClr val="FFC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ni poveznik 35"/>
          <p:cNvCxnSpPr/>
          <p:nvPr/>
        </p:nvCxnSpPr>
        <p:spPr>
          <a:xfrm>
            <a:off x="5004048" y="217301"/>
            <a:ext cx="3780406" cy="3680160"/>
          </a:xfrm>
          <a:prstGeom prst="line">
            <a:avLst/>
          </a:prstGeom>
          <a:ln w="76200">
            <a:solidFill>
              <a:srgbClr val="FFC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36"/>
          <p:cNvCxnSpPr/>
          <p:nvPr/>
        </p:nvCxnSpPr>
        <p:spPr>
          <a:xfrm>
            <a:off x="4070406" y="999925"/>
            <a:ext cx="50804" cy="3816826"/>
          </a:xfrm>
          <a:prstGeom prst="line">
            <a:avLst/>
          </a:prstGeom>
          <a:ln w="76200">
            <a:solidFill>
              <a:srgbClr val="FFC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ni poveznik 37"/>
          <p:cNvCxnSpPr/>
          <p:nvPr/>
        </p:nvCxnSpPr>
        <p:spPr>
          <a:xfrm flipV="1">
            <a:off x="5887499" y="683581"/>
            <a:ext cx="2439755" cy="7930"/>
          </a:xfrm>
          <a:prstGeom prst="line">
            <a:avLst/>
          </a:prstGeom>
          <a:ln w="76200">
            <a:solidFill>
              <a:srgbClr val="FFC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ni poveznik 38"/>
          <p:cNvCxnSpPr/>
          <p:nvPr/>
        </p:nvCxnSpPr>
        <p:spPr>
          <a:xfrm>
            <a:off x="4385217" y="226670"/>
            <a:ext cx="4003207" cy="0"/>
          </a:xfrm>
          <a:prstGeom prst="line">
            <a:avLst/>
          </a:prstGeom>
          <a:ln w="76200">
            <a:solidFill>
              <a:srgbClr val="FFC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ni poveznik 39"/>
          <p:cNvCxnSpPr/>
          <p:nvPr/>
        </p:nvCxnSpPr>
        <p:spPr>
          <a:xfrm>
            <a:off x="3948707" y="542725"/>
            <a:ext cx="3986205" cy="3923920"/>
          </a:xfrm>
          <a:prstGeom prst="line">
            <a:avLst/>
          </a:prstGeom>
          <a:ln w="76200">
            <a:solidFill>
              <a:srgbClr val="FFC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ni poveznik 40"/>
          <p:cNvCxnSpPr/>
          <p:nvPr/>
        </p:nvCxnSpPr>
        <p:spPr>
          <a:xfrm>
            <a:off x="5476945" y="1414660"/>
            <a:ext cx="55217" cy="2093685"/>
          </a:xfrm>
          <a:prstGeom prst="line">
            <a:avLst/>
          </a:prstGeom>
          <a:ln w="76200">
            <a:solidFill>
              <a:srgbClr val="FFC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ni poveznik 41"/>
          <p:cNvCxnSpPr/>
          <p:nvPr/>
        </p:nvCxnSpPr>
        <p:spPr>
          <a:xfrm>
            <a:off x="8676067" y="1006825"/>
            <a:ext cx="23675" cy="2971035"/>
          </a:xfrm>
          <a:prstGeom prst="line">
            <a:avLst/>
          </a:prstGeom>
          <a:ln w="76200">
            <a:solidFill>
              <a:srgbClr val="FFC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vni poveznik 51"/>
          <p:cNvCxnSpPr/>
          <p:nvPr/>
        </p:nvCxnSpPr>
        <p:spPr>
          <a:xfrm flipH="1">
            <a:off x="4039351" y="124291"/>
            <a:ext cx="4782812" cy="4736108"/>
          </a:xfrm>
          <a:prstGeom prst="line">
            <a:avLst/>
          </a:prstGeom>
          <a:ln w="76200">
            <a:solidFill>
              <a:srgbClr val="FFC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ni poveznik 52"/>
          <p:cNvCxnSpPr/>
          <p:nvPr/>
        </p:nvCxnSpPr>
        <p:spPr>
          <a:xfrm>
            <a:off x="5802917" y="3835638"/>
            <a:ext cx="2158800" cy="32743"/>
          </a:xfrm>
          <a:prstGeom prst="line">
            <a:avLst/>
          </a:prstGeom>
          <a:ln w="76200">
            <a:solidFill>
              <a:srgbClr val="FFC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ni poveznik 53"/>
          <p:cNvCxnSpPr/>
          <p:nvPr/>
        </p:nvCxnSpPr>
        <p:spPr>
          <a:xfrm flipH="1">
            <a:off x="4576289" y="1039335"/>
            <a:ext cx="13405" cy="2862195"/>
          </a:xfrm>
          <a:prstGeom prst="line">
            <a:avLst/>
          </a:prstGeom>
          <a:ln w="76200">
            <a:solidFill>
              <a:srgbClr val="FFC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ni poveznik 54"/>
          <p:cNvCxnSpPr/>
          <p:nvPr/>
        </p:nvCxnSpPr>
        <p:spPr>
          <a:xfrm>
            <a:off x="8252709" y="1471665"/>
            <a:ext cx="48002" cy="1250400"/>
          </a:xfrm>
          <a:prstGeom prst="line">
            <a:avLst/>
          </a:prstGeom>
          <a:ln w="76200">
            <a:solidFill>
              <a:srgbClr val="FFC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vni poveznik 55"/>
          <p:cNvCxnSpPr/>
          <p:nvPr/>
        </p:nvCxnSpPr>
        <p:spPr>
          <a:xfrm>
            <a:off x="4535564" y="1134038"/>
            <a:ext cx="2924760" cy="27908"/>
          </a:xfrm>
          <a:prstGeom prst="line">
            <a:avLst/>
          </a:prstGeom>
          <a:ln w="76200">
            <a:solidFill>
              <a:srgbClr val="FFC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vni poveznik 56"/>
          <p:cNvCxnSpPr/>
          <p:nvPr/>
        </p:nvCxnSpPr>
        <p:spPr>
          <a:xfrm>
            <a:off x="4896705" y="4291592"/>
            <a:ext cx="3461864" cy="24303"/>
          </a:xfrm>
          <a:prstGeom prst="line">
            <a:avLst/>
          </a:prstGeom>
          <a:ln w="76200">
            <a:solidFill>
              <a:srgbClr val="FFC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vni poveznik 57"/>
          <p:cNvCxnSpPr/>
          <p:nvPr/>
        </p:nvCxnSpPr>
        <p:spPr>
          <a:xfrm flipV="1">
            <a:off x="4508172" y="4788961"/>
            <a:ext cx="4307338" cy="61296"/>
          </a:xfrm>
          <a:prstGeom prst="line">
            <a:avLst/>
          </a:prstGeom>
          <a:ln w="76200">
            <a:solidFill>
              <a:srgbClr val="FFC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vni poveznik 58"/>
          <p:cNvCxnSpPr/>
          <p:nvPr/>
        </p:nvCxnSpPr>
        <p:spPr>
          <a:xfrm>
            <a:off x="4955826" y="1857897"/>
            <a:ext cx="55237" cy="1728337"/>
          </a:xfrm>
          <a:prstGeom prst="line">
            <a:avLst/>
          </a:prstGeom>
          <a:ln w="76200">
            <a:solidFill>
              <a:srgbClr val="FFC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vni poveznik 59"/>
          <p:cNvCxnSpPr/>
          <p:nvPr/>
        </p:nvCxnSpPr>
        <p:spPr>
          <a:xfrm flipV="1">
            <a:off x="5794685" y="3299373"/>
            <a:ext cx="1600092" cy="1561026"/>
          </a:xfrm>
          <a:prstGeom prst="line">
            <a:avLst/>
          </a:prstGeom>
          <a:ln w="76200">
            <a:solidFill>
              <a:srgbClr val="FFC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vni poveznik 60"/>
          <p:cNvCxnSpPr/>
          <p:nvPr/>
        </p:nvCxnSpPr>
        <p:spPr>
          <a:xfrm>
            <a:off x="4463008" y="85525"/>
            <a:ext cx="4395616" cy="4332435"/>
          </a:xfrm>
          <a:prstGeom prst="line">
            <a:avLst/>
          </a:prstGeom>
          <a:ln w="76200">
            <a:solidFill>
              <a:srgbClr val="FFC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vni poveznik 73"/>
          <p:cNvCxnSpPr/>
          <p:nvPr/>
        </p:nvCxnSpPr>
        <p:spPr>
          <a:xfrm flipV="1">
            <a:off x="6333715" y="2006467"/>
            <a:ext cx="1584688" cy="1512702"/>
          </a:xfrm>
          <a:prstGeom prst="line">
            <a:avLst/>
          </a:prstGeom>
          <a:ln w="76200">
            <a:solidFill>
              <a:srgbClr val="FFC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Pravokutnik 76"/>
          <p:cNvSpPr/>
          <p:nvPr/>
        </p:nvSpPr>
        <p:spPr>
          <a:xfrm>
            <a:off x="3877046" y="20414"/>
            <a:ext cx="449457" cy="445367"/>
          </a:xfrm>
          <a:prstGeom prst="rect">
            <a:avLst/>
          </a:prstGeom>
          <a:solidFill>
            <a:srgbClr val="FFC000">
              <a:alpha val="21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8" name="Pravokutnik 77"/>
          <p:cNvSpPr/>
          <p:nvPr/>
        </p:nvSpPr>
        <p:spPr>
          <a:xfrm>
            <a:off x="4322119" y="489901"/>
            <a:ext cx="449457" cy="445367"/>
          </a:xfrm>
          <a:prstGeom prst="rect">
            <a:avLst/>
          </a:prstGeom>
          <a:solidFill>
            <a:srgbClr val="FFC000">
              <a:alpha val="21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9" name="Pravokutnik 78"/>
          <p:cNvSpPr/>
          <p:nvPr/>
        </p:nvSpPr>
        <p:spPr>
          <a:xfrm>
            <a:off x="5737231" y="1836585"/>
            <a:ext cx="449457" cy="445367"/>
          </a:xfrm>
          <a:prstGeom prst="rect">
            <a:avLst/>
          </a:prstGeom>
          <a:solidFill>
            <a:srgbClr val="FFC000">
              <a:alpha val="21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0" name="TekstniOkvir 79"/>
          <p:cNvSpPr txBox="1"/>
          <p:nvPr/>
        </p:nvSpPr>
        <p:spPr>
          <a:xfrm>
            <a:off x="5504553" y="5042118"/>
            <a:ext cx="34559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Na koliko je dijelova podijeljena Franačka 843. godine? __  __  __</a:t>
            </a:r>
            <a:endParaRPr lang="hr-HR" sz="2800" dirty="0"/>
          </a:p>
        </p:txBody>
      </p:sp>
      <p:sp>
        <p:nvSpPr>
          <p:cNvPr id="81" name="TekstniOkvir 80"/>
          <p:cNvSpPr txBox="1"/>
          <p:nvPr/>
        </p:nvSpPr>
        <p:spPr>
          <a:xfrm>
            <a:off x="6965392" y="6251537"/>
            <a:ext cx="1683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T   R    I</a:t>
            </a:r>
            <a:endParaRPr lang="hr-H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" fill="hold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7" dur="500" fill="hold"/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6" dur="500" fill="hold"/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5" dur="500" fill="hold"/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4" dur="500" fill="hold"/>
                                        <p:tgtEl>
                                          <p:spTgt spid="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2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1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0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4394"/>
          </a:xfrm>
        </p:spPr>
        <p:txBody>
          <a:bodyPr/>
          <a:lstStyle/>
          <a:p>
            <a:r>
              <a:rPr lang="hr-HR" sz="4000" dirty="0" smtClean="0"/>
              <a:t>Odredi točnost tvrdnje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33844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Podjela Franačke države zbila se u </a:t>
            </a:r>
            <a:r>
              <a:rPr lang="hr-HR" dirty="0" err="1" smtClean="0"/>
              <a:t>Verdunu</a:t>
            </a:r>
            <a:r>
              <a:rPr lang="hr-HR" dirty="0" smtClean="0"/>
              <a:t> 843. </a:t>
            </a:r>
            <a:endParaRPr lang="hr-HR" dirty="0" smtClean="0"/>
          </a:p>
          <a:p>
            <a:pPr marL="0" indent="0">
              <a:lnSpc>
                <a:spcPct val="150000"/>
              </a:lnSpc>
              <a:buNone/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smtClean="0"/>
              <a:t>Drugo ime za Mađare je Vikinzi.</a:t>
            </a:r>
            <a:endParaRPr lang="hr-HR" dirty="0"/>
          </a:p>
        </p:txBody>
      </p:sp>
      <p:sp>
        <p:nvSpPr>
          <p:cNvPr id="4" name="Akcijski gumb: Prilagođeno 3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2321750" y="3130799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5" name="Akcijski gumb: Prilagođeno 4">
            <a:hlinkClick r:id="" action="ppaction://noaction" highlightClick="1">
              <a:snd r:embed="rId3" name="voltage.wav"/>
            </a:hlinkClick>
          </p:cNvPr>
          <p:cNvSpPr/>
          <p:nvPr/>
        </p:nvSpPr>
        <p:spPr>
          <a:xfrm>
            <a:off x="5399323" y="3130799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6" name="Akcijski gumb: Prilagođeno 5">
            <a:hlinkClick r:id="" action="ppaction://noaction" highlightClick="1">
              <a:snd r:embed="rId3" name="voltage.wav"/>
            </a:hlinkClick>
          </p:cNvPr>
          <p:cNvSpPr/>
          <p:nvPr/>
        </p:nvSpPr>
        <p:spPr>
          <a:xfrm>
            <a:off x="2321750" y="5311308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7" name="Akcijski gumb: Prilagođeno 6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5397241" y="5308766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4394"/>
          </a:xfrm>
        </p:spPr>
        <p:txBody>
          <a:bodyPr/>
          <a:lstStyle/>
          <a:p>
            <a:r>
              <a:rPr lang="hr-HR" sz="4000" dirty="0" smtClean="0"/>
              <a:t>Odredi točnost tvrdnje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38884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Među Zapadne Slavene spadaju Rusi i Ukrajinci.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smtClean="0"/>
              <a:t>Godine 800., franački vladar Karlo Veliki postaje kralj.</a:t>
            </a:r>
            <a:endParaRPr lang="hr-HR" dirty="0"/>
          </a:p>
        </p:txBody>
      </p:sp>
      <p:sp>
        <p:nvSpPr>
          <p:cNvPr id="4" name="Akcijski gumb: Prilagođeno 3">
            <a:hlinkClick r:id="" action="ppaction://noaction" highlightClick="1">
              <a:snd r:embed="rId2" name="voltage.wav"/>
            </a:hlinkClick>
          </p:cNvPr>
          <p:cNvSpPr/>
          <p:nvPr/>
        </p:nvSpPr>
        <p:spPr>
          <a:xfrm>
            <a:off x="2339752" y="5733256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5" name="Akcijski gumb: Prilagođeno 4">
            <a:hlinkClick r:id="" action="ppaction://noaction" highlightClick="1">
              <a:snd r:embed="rId2" name="voltage.wav"/>
            </a:hlinkClick>
          </p:cNvPr>
          <p:cNvSpPr/>
          <p:nvPr/>
        </p:nvSpPr>
        <p:spPr>
          <a:xfrm>
            <a:off x="2339752" y="3144929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6" name="Akcijski gumb: Prilagođeno 5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5868144" y="5733256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7" name="Akcijski gumb: Prilagođeno 6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5868144" y="3144929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4394"/>
          </a:xfrm>
        </p:spPr>
        <p:txBody>
          <a:bodyPr/>
          <a:lstStyle/>
          <a:p>
            <a:r>
              <a:rPr lang="hr-HR" sz="4000" dirty="0" smtClean="0"/>
              <a:t>Odredi točnost tvrdnje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313" y="1268761"/>
            <a:ext cx="8229600" cy="46085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Glavni nositelji zapadnoeuropske kulture u razdoblju ranog srednjeg vijeka bili su benediktinci.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smtClean="0"/>
              <a:t>Ikone su slikane uljem na drvetu i prikazuju svetce.</a:t>
            </a:r>
            <a:endParaRPr lang="hr-HR" dirty="0"/>
          </a:p>
        </p:txBody>
      </p:sp>
      <p:sp>
        <p:nvSpPr>
          <p:cNvPr id="4" name="Akcijski gumb: Prilagođeno 3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2041848" y="3501008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5" name="Akcijski gumb: Prilagođeno 4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2041848" y="5877272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6" name="Akcijski gumb: Prilagođeno 5">
            <a:hlinkClick r:id="" action="ppaction://noaction" highlightClick="1">
              <a:snd r:embed="rId3" name="voltage.wav"/>
            </a:hlinkClick>
          </p:cNvPr>
          <p:cNvSpPr/>
          <p:nvPr/>
        </p:nvSpPr>
        <p:spPr>
          <a:xfrm>
            <a:off x="4932040" y="5867103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7" name="Akcijski gumb: Prilagođeno 6">
            <a:hlinkClick r:id="" action="ppaction://noaction" highlightClick="1">
              <a:snd r:embed="rId3" name="voltage.wav"/>
            </a:hlinkClick>
          </p:cNvPr>
          <p:cNvSpPr/>
          <p:nvPr/>
        </p:nvSpPr>
        <p:spPr>
          <a:xfrm>
            <a:off x="4932040" y="3501008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4394"/>
          </a:xfrm>
        </p:spPr>
        <p:txBody>
          <a:bodyPr/>
          <a:lstStyle/>
          <a:p>
            <a:r>
              <a:rPr lang="hr-HR" sz="4000" dirty="0" smtClean="0"/>
              <a:t>Odredi točnost tvrdnje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38884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Karlo Veliki se protivio otvaranju novih škola.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smtClean="0"/>
              <a:t>Drugi naziv za pravoslavnu crkvu je istočna.</a:t>
            </a:r>
            <a:endParaRPr lang="hr-HR" dirty="0"/>
          </a:p>
        </p:txBody>
      </p:sp>
      <p:sp>
        <p:nvSpPr>
          <p:cNvPr id="4" name="Akcijski gumb: Prilagođeno 3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1887053" y="5596258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5" name="Akcijski gumb: Prilagođeno 4">
            <a:hlinkClick r:id="" action="ppaction://noaction" highlightClick="1">
              <a:snd r:embed="rId3" name="voltage.wav"/>
            </a:hlinkClick>
          </p:cNvPr>
          <p:cNvSpPr/>
          <p:nvPr/>
        </p:nvSpPr>
        <p:spPr>
          <a:xfrm>
            <a:off x="5286567" y="5554271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6" name="Akcijski gumb: Prilagođeno 5">
            <a:hlinkClick r:id="" action="ppaction://noaction" highlightClick="1">
              <a:snd r:embed="rId3" name="voltage.wav"/>
            </a:hlinkClick>
          </p:cNvPr>
          <p:cNvSpPr/>
          <p:nvPr/>
        </p:nvSpPr>
        <p:spPr>
          <a:xfrm>
            <a:off x="1907704" y="3196531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7" name="Akcijski gumb: Prilagođeno 6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5286567" y="3206700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Prepoznaj i objasni</a:t>
            </a:r>
            <a:endParaRPr lang="hr-HR" dirty="0"/>
          </a:p>
        </p:txBody>
      </p:sp>
      <p:pic>
        <p:nvPicPr>
          <p:cNvPr id="4" name="Picture 2" descr="http://i.fonts2u.com/gl/mp1_glagolits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72" y="1484784"/>
            <a:ext cx="433488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Prepoznaj i objasni</a:t>
            </a:r>
            <a:endParaRPr lang="hr-HR" dirty="0"/>
          </a:p>
        </p:txBody>
      </p:sp>
      <p:pic>
        <p:nvPicPr>
          <p:cNvPr id="3" name="Picture 4" descr="https://upload.wikimedia.org/wikipedia/commons/thumb/0/09/Zadar_Sankt_Donat_04.jpg/1280px-Zadar_Sankt_Donat_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t="6645"/>
          <a:stretch/>
        </p:blipFill>
        <p:spPr bwMode="auto">
          <a:xfrm>
            <a:off x="1907492" y="1556792"/>
            <a:ext cx="5351241" cy="4134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248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Prepoznaj i objasni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83" y="1196752"/>
            <a:ext cx="4381860" cy="5594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38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Prepoznaj i objasni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73" y="1268760"/>
            <a:ext cx="4357079" cy="5716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86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281</Words>
  <Application>Microsoft Office PowerPoint</Application>
  <PresentationFormat>Prikaz na zaslonu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Zadani dizajn</vt:lpstr>
      <vt:lpstr>1. EUROPA I SREDOZEMLJE NAKON SEOBE NARODA</vt:lpstr>
      <vt:lpstr>Odredi točnost tvrdnje</vt:lpstr>
      <vt:lpstr>Odredi točnost tvrdnje</vt:lpstr>
      <vt:lpstr>Odredi točnost tvrdnje</vt:lpstr>
      <vt:lpstr>Odredi točnost tvrdnje</vt:lpstr>
      <vt:lpstr>Prepoznaj i objasni</vt:lpstr>
      <vt:lpstr>Prepoznaj i objasni</vt:lpstr>
      <vt:lpstr>Prepoznaj i objasni</vt:lpstr>
      <vt:lpstr>Prepoznaj i objasni</vt:lpstr>
      <vt:lpstr>Prepoznaj i objasni</vt:lpstr>
      <vt:lpstr>Prepoznaj i objasni      „moli i radi”   </vt:lpstr>
      <vt:lpstr>Prepoznaj i objasni</vt:lpstr>
      <vt:lpstr>Prepoznaj i objasni</vt:lpstr>
      <vt:lpstr>Odgovori na pitanja</vt:lpstr>
      <vt:lpstr>Odgovori na pitanja</vt:lpstr>
      <vt:lpstr>Odgovori na pitanja</vt:lpstr>
      <vt:lpstr>Odgovori na pitanja</vt:lpstr>
      <vt:lpstr>PowerPointova prezentacija</vt:lpstr>
    </vt:vector>
  </TitlesOfParts>
  <Company>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cp:revision>20</cp:revision>
  <dcterms:created xsi:type="dcterms:W3CDTF">2013-11-10T15:51:34Z</dcterms:created>
  <dcterms:modified xsi:type="dcterms:W3CDTF">2015-08-24T20:51:23Z</dcterms:modified>
</cp:coreProperties>
</file>