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75" r:id="rId11"/>
    <p:sldId id="269" r:id="rId12"/>
    <p:sldId id="268" r:id="rId13"/>
    <p:sldId id="270" r:id="rId14"/>
    <p:sldId id="267" r:id="rId15"/>
    <p:sldId id="274" r:id="rId16"/>
    <p:sldId id="273" r:id="rId17"/>
    <p:sldId id="272" r:id="rId18"/>
    <p:sldId id="271" r:id="rId19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6644C-DD4C-4548-B3FF-06CF8CC7D44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9098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BD833-9909-4F83-942C-31DF66712B7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0788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D6596-AF46-4759-B9EF-3B8F7E6D01C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6890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DB883-D7A4-4610-8026-BFA311A689B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5792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D6305-6AD4-4947-86ED-A01C6CF09E8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5698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9F89A-3F91-4124-A043-5795A813506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8832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30EC1-795C-49D0-82E1-C9D45C70A19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1204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7407C-DB70-4A70-9C79-4A6E96CB2B9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5393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DE18B-F761-49F1-A29B-E9B2105BD4E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716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BD9A1-D228-444B-A9BA-539FCCE5668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5611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9C39A-B288-452F-B434-10DFACB489C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4783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emplate_mai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12659" r="5858" b="66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endParaRPr lang="hr-HR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endParaRPr lang="hr-HR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050E8E37-2C93-44AF-953E-441B5EED7607}" type="slidenum">
              <a:rPr lang="hr-HR" altLang="sr-Latn-RS"/>
              <a:pPr/>
              <a:t>‹#›</a:t>
            </a:fld>
            <a:endParaRPr lang="hr-HR" altLang="sr-Latn-RS"/>
          </a:p>
        </p:txBody>
      </p:sp>
      <p:pic>
        <p:nvPicPr>
          <p:cNvPr id="1032" name="Picture 8" descr="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2DA"/>
              </a:clrFrom>
              <a:clrTo>
                <a:srgbClr val="FEF2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202363"/>
            <a:ext cx="773113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950" y="1341438"/>
            <a:ext cx="7772400" cy="2087562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hr-HR" altLang="sr-Latn-R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FEUDALNO DRUŠTVO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/>
          <a:lstStyle/>
          <a:p>
            <a:r>
              <a:rPr lang="hr-HR" altLang="sr-Latn-R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PONAVLJANJE</a:t>
            </a:r>
            <a:endParaRPr lang="hr-HR" altLang="sr-Latn-R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r-Latn-RS" altLang="sr-Latn-RS" dirty="0" smtClean="0"/>
              <a:t>Prepoznaj i opiši</a:t>
            </a:r>
            <a:endParaRPr lang="sr-Latn-RS" altLang="sr-Latn-R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60" y="1268760"/>
            <a:ext cx="661548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4394"/>
          </a:xfrm>
        </p:spPr>
        <p:txBody>
          <a:bodyPr/>
          <a:lstStyle/>
          <a:p>
            <a:r>
              <a:rPr lang="hr-HR" sz="4000" dirty="0" smtClean="0"/>
              <a:t>Odredi točnost tvrdnje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313" y="1268761"/>
            <a:ext cx="8229600" cy="46085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U razdoblju od X. do XIV. stoljeća broj stanovnika Europe se udvostručio.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smtClean="0"/>
              <a:t>U europskim srednjovjekovnim gradovima, postojala je velika opasnost od požara.</a:t>
            </a:r>
            <a:endParaRPr lang="hr-HR" dirty="0"/>
          </a:p>
        </p:txBody>
      </p:sp>
      <p:sp>
        <p:nvSpPr>
          <p:cNvPr id="4" name="Akcijski gumb: Prilagođeno 3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2038602" y="2996952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5" name="Akcijski gumb: Prilagođeno 4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2041848" y="5877272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6" name="Akcijski gumb: Prilagođeno 5">
            <a:hlinkClick r:id="" action="ppaction://noaction" highlightClick="1">
              <a:snd r:embed="rId3" name="voltage.wav"/>
            </a:hlinkClick>
          </p:cNvPr>
          <p:cNvSpPr/>
          <p:nvPr/>
        </p:nvSpPr>
        <p:spPr>
          <a:xfrm>
            <a:off x="4932040" y="5867103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7" name="Akcijski gumb: Prilagođeno 6">
            <a:hlinkClick r:id="" action="ppaction://noaction" highlightClick="1">
              <a:snd r:embed="rId3" name="voltage.wav"/>
            </a:hlinkClick>
          </p:cNvPr>
          <p:cNvSpPr/>
          <p:nvPr/>
        </p:nvSpPr>
        <p:spPr>
          <a:xfrm>
            <a:off x="4926577" y="2996952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4394"/>
          </a:xfrm>
        </p:spPr>
        <p:txBody>
          <a:bodyPr/>
          <a:lstStyle/>
          <a:p>
            <a:r>
              <a:rPr lang="hr-HR" sz="4000" dirty="0" smtClean="0"/>
              <a:t>Odredi točnost tvrdnje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38884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Trubaduri su bili srednjovjekovni putujući glumci.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smtClean="0"/>
              <a:t>Vrijednosni papir koji zamjenjuje novac naziva se provizija.</a:t>
            </a:r>
            <a:endParaRPr lang="hr-HR" dirty="0"/>
          </a:p>
        </p:txBody>
      </p:sp>
      <p:sp>
        <p:nvSpPr>
          <p:cNvPr id="4" name="Akcijski gumb: Prilagođeno 3">
            <a:hlinkClick r:id="" action="ppaction://noaction" highlightClick="1">
              <a:snd r:embed="rId2" name="voltage.wav"/>
            </a:hlinkClick>
          </p:cNvPr>
          <p:cNvSpPr/>
          <p:nvPr/>
        </p:nvSpPr>
        <p:spPr>
          <a:xfrm>
            <a:off x="2339752" y="5733256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5" name="Akcijski gumb: Prilagođeno 4">
            <a:hlinkClick r:id="" action="ppaction://noaction" highlightClick="1">
              <a:snd r:embed="rId2" name="voltage.wav"/>
            </a:hlinkClick>
          </p:cNvPr>
          <p:cNvSpPr/>
          <p:nvPr/>
        </p:nvSpPr>
        <p:spPr>
          <a:xfrm>
            <a:off x="2339752" y="3144929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6" name="Akcijski gumb: Prilagođeno 5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5868144" y="5733256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7" name="Akcijski gumb: Prilagođeno 6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5868144" y="3144929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4394"/>
          </a:xfrm>
        </p:spPr>
        <p:txBody>
          <a:bodyPr/>
          <a:lstStyle/>
          <a:p>
            <a:r>
              <a:rPr lang="hr-HR" sz="4000" dirty="0" smtClean="0"/>
              <a:t>Odredi točnost tvrdnje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38884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Vodeći grad </a:t>
            </a:r>
            <a:r>
              <a:rPr lang="hr-HR" dirty="0" err="1" smtClean="0"/>
              <a:t>Hanze</a:t>
            </a:r>
            <a:r>
              <a:rPr lang="hr-HR" dirty="0" smtClean="0"/>
              <a:t> je bila Genova (</a:t>
            </a:r>
            <a:r>
              <a:rPr lang="hr-HR" dirty="0" err="1" smtClean="0"/>
              <a:t>Đenova</a:t>
            </a:r>
            <a:r>
              <a:rPr lang="hr-HR" dirty="0" smtClean="0"/>
              <a:t>).</a:t>
            </a:r>
          </a:p>
          <a:p>
            <a:pPr>
              <a:lnSpc>
                <a:spcPct val="150000"/>
              </a:lnSpc>
            </a:pPr>
            <a:endParaRPr lang="hr-HR" dirty="0" smtClean="0"/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smtClean="0"/>
              <a:t>U ranom srednjem vijeku je bila velika nestašica novca.</a:t>
            </a:r>
            <a:endParaRPr lang="hr-HR" dirty="0"/>
          </a:p>
        </p:txBody>
      </p:sp>
      <p:sp>
        <p:nvSpPr>
          <p:cNvPr id="4" name="Akcijski gumb: Prilagođeno 3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1887053" y="5596258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5" name="Akcijski gumb: Prilagođeno 4">
            <a:hlinkClick r:id="" action="ppaction://noaction" highlightClick="1">
              <a:snd r:embed="rId3" name="voltage.wav"/>
            </a:hlinkClick>
          </p:cNvPr>
          <p:cNvSpPr/>
          <p:nvPr/>
        </p:nvSpPr>
        <p:spPr>
          <a:xfrm>
            <a:off x="5286567" y="5554271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6" name="Akcijski gumb: Prilagođeno 5">
            <a:hlinkClick r:id="" action="ppaction://noaction" highlightClick="1">
              <a:snd r:embed="rId3" name="voltage.wav"/>
            </a:hlinkClick>
          </p:cNvPr>
          <p:cNvSpPr/>
          <p:nvPr/>
        </p:nvSpPr>
        <p:spPr>
          <a:xfrm>
            <a:off x="1907704" y="3196531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7" name="Akcijski gumb: Prilagođeno 6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5286567" y="3206700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4394"/>
          </a:xfrm>
        </p:spPr>
        <p:txBody>
          <a:bodyPr/>
          <a:lstStyle/>
          <a:p>
            <a:r>
              <a:rPr lang="hr-HR" sz="4000" dirty="0" smtClean="0"/>
              <a:t>Odredi točnost tvrdnje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39604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Vrhovni senior u feudalnom sustavu je bio kralj (vladar).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smtClean="0"/>
              <a:t>U srednjem vijeku seljačka djeca živjela su bolje od plemićke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Akcijski gumb: Prilagođeno 3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2321750" y="3130799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5" name="Akcijski gumb: Prilagođeno 4">
            <a:hlinkClick r:id="" action="ppaction://noaction" highlightClick="1">
              <a:snd r:embed="rId3" name="voltage.wav"/>
            </a:hlinkClick>
          </p:cNvPr>
          <p:cNvSpPr/>
          <p:nvPr/>
        </p:nvSpPr>
        <p:spPr>
          <a:xfrm>
            <a:off x="5399323" y="3130799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6" name="Akcijski gumb: Prilagođeno 5">
            <a:hlinkClick r:id="" action="ppaction://noaction" highlightClick="1">
              <a:snd r:embed="rId3" name="voltage.wav"/>
            </a:hlinkClick>
          </p:cNvPr>
          <p:cNvSpPr/>
          <p:nvPr/>
        </p:nvSpPr>
        <p:spPr>
          <a:xfrm>
            <a:off x="2321750" y="5733256"/>
            <a:ext cx="1224136" cy="720080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DA</a:t>
            </a:r>
            <a:endParaRPr lang="hr-HR" sz="4000" b="1" dirty="0">
              <a:solidFill>
                <a:schemeClr val="tx1"/>
              </a:solidFill>
            </a:endParaRPr>
          </a:p>
        </p:txBody>
      </p:sp>
      <p:sp>
        <p:nvSpPr>
          <p:cNvPr id="7" name="Akcijski gumb: Prilagođeno 6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5399323" y="5733256"/>
            <a:ext cx="1224136" cy="709911"/>
          </a:xfrm>
          <a:prstGeom prst="actionButtonBlan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solidFill>
                  <a:schemeClr val="tx1"/>
                </a:solidFill>
              </a:rPr>
              <a:t>NE</a:t>
            </a:r>
            <a:endParaRPr lang="hr-H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Odgovori na postavljena pitanja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Što su cehovi?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Iz kojeg dijela svijeta (strana svijeta), u Europu dolaze najdragocjeniji proizvodi?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Opiši kako funkcionira robno-novčano gospodarstvo.</a:t>
            </a:r>
          </a:p>
          <a:p>
            <a:pPr>
              <a:lnSpc>
                <a:spcPct val="15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036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Odgovori na postavljena pitanja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Tko se nalazi na čelu, a tko na dnu feudalne društvene ljestvice?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Što sve propisuju pravila ceha?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Opiši čime se bave plemići u slobodno </a:t>
            </a:r>
            <a:r>
              <a:rPr lang="hr-HR" dirty="0" smtClean="0"/>
              <a:t>vrijeme.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957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Odgovori na postavljena pitanja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Od kojeg se stoljeća počelo znatno popravljati stanje u poljoprivredi?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Tko se smatra glavnim trgovačkim posrednikom u trgovini Istoka i Zapada?</a:t>
            </a:r>
          </a:p>
          <a:p>
            <a:pPr>
              <a:lnSpc>
                <a:spcPct val="150000"/>
              </a:lnSpc>
            </a:pPr>
            <a:r>
              <a:rPr lang="hr-HR" dirty="0"/>
              <a:t>Što je </a:t>
            </a:r>
            <a:r>
              <a:rPr lang="hr-HR" dirty="0" err="1"/>
              <a:t>Hanza</a:t>
            </a:r>
            <a:r>
              <a:rPr lang="hr-HR" dirty="0"/>
              <a:t>?</a:t>
            </a:r>
          </a:p>
          <a:p>
            <a:pPr>
              <a:lnSpc>
                <a:spcPct val="15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941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Odgovori na postavljena pitanja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 smtClean="0"/>
              <a:t>Navedi nekoliko vrsta obrta koji postoje u srednjem vijeku.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Kako se naziva gospodarstvo u kojem se mijenja roba za robu?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Opiši izgled i život u srednjovjekovnom gradu.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02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sr-Latn-RS" altLang="sr-Latn-RS" dirty="0" smtClean="0"/>
              <a:t>Prepoznaj i opiši</a:t>
            </a:r>
            <a:endParaRPr lang="sr-Latn-RS" altLang="sr-Latn-RS" dirty="0"/>
          </a:p>
        </p:txBody>
      </p:sp>
      <p:pic>
        <p:nvPicPr>
          <p:cNvPr id="4" name="Picture 4" descr="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896" r="1176" b="2474"/>
          <a:stretch/>
        </p:blipFill>
        <p:spPr bwMode="auto">
          <a:xfrm>
            <a:off x="225407" y="260648"/>
            <a:ext cx="8928992" cy="655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90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sr-Latn-RS" dirty="0" smtClean="0"/>
              <a:t>Prepoznaj i opiši</a:t>
            </a:r>
            <a:endParaRPr lang="sr-Latn-RS" altLang="sr-Latn-RS" dirty="0"/>
          </a:p>
        </p:txBody>
      </p:sp>
      <p:pic>
        <p:nvPicPr>
          <p:cNvPr id="4" name="Picture 2" descr="Peas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683" y="1628800"/>
            <a:ext cx="6214634" cy="4505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7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sr-Latn-RS" dirty="0" smtClean="0"/>
              <a:t>Prepoznaj i opiši</a:t>
            </a:r>
            <a:endParaRPr lang="sr-Latn-RS" altLang="sr-Latn-RS" dirty="0"/>
          </a:p>
        </p:txBody>
      </p:sp>
      <p:grpSp>
        <p:nvGrpSpPr>
          <p:cNvPr id="2" name="Grupa 1"/>
          <p:cNvGrpSpPr/>
          <p:nvPr/>
        </p:nvGrpSpPr>
        <p:grpSpPr>
          <a:xfrm>
            <a:off x="323528" y="2204864"/>
            <a:ext cx="8172400" cy="3621303"/>
            <a:chOff x="485800" y="2708920"/>
            <a:chExt cx="8172400" cy="3621303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00" y="2708920"/>
              <a:ext cx="8172400" cy="3621303"/>
            </a:xfrm>
            <a:prstGeom prst="rect">
              <a:avLst/>
            </a:prstGeom>
          </p:spPr>
        </p:pic>
        <p:sp>
          <p:nvSpPr>
            <p:cNvPr id="5" name="Elipsa 4"/>
            <p:cNvSpPr/>
            <p:nvPr/>
          </p:nvSpPr>
          <p:spPr>
            <a:xfrm rot="19884570">
              <a:off x="3627756" y="3861520"/>
              <a:ext cx="581684" cy="166347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7670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212976"/>
            <a:ext cx="4186808" cy="1143000"/>
          </a:xfrm>
        </p:spPr>
        <p:txBody>
          <a:bodyPr/>
          <a:lstStyle/>
          <a:p>
            <a:r>
              <a:rPr lang="sr-Latn-RS" altLang="sr-Latn-RS" dirty="0" smtClean="0"/>
              <a:t>Prepoznaj i opiši</a:t>
            </a:r>
            <a:endParaRPr lang="sr-Latn-RS" altLang="sr-Latn-RS" dirty="0"/>
          </a:p>
        </p:txBody>
      </p:sp>
      <p:pic>
        <p:nvPicPr>
          <p:cNvPr id="4" name="Picture 4" descr="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t="145" r="223" b="145"/>
          <a:stretch>
            <a:fillRect/>
          </a:stretch>
        </p:blipFill>
        <p:spPr bwMode="auto">
          <a:xfrm>
            <a:off x="4644008" y="109663"/>
            <a:ext cx="4381302" cy="674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143"/>
            <a:ext cx="8229600" cy="1143000"/>
          </a:xfrm>
        </p:spPr>
        <p:txBody>
          <a:bodyPr/>
          <a:lstStyle/>
          <a:p>
            <a:r>
              <a:rPr lang="sr-Latn-RS" altLang="sr-Latn-RS" dirty="0" smtClean="0"/>
              <a:t>Prepoznaj i opiši</a:t>
            </a:r>
            <a:endParaRPr lang="sr-Latn-RS" altLang="sr-Latn-R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46" y="1196752"/>
            <a:ext cx="4089308" cy="5517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00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sr-Latn-RS" dirty="0" smtClean="0"/>
              <a:t>Prepoznaj i opiši</a:t>
            </a:r>
            <a:endParaRPr lang="sr-Latn-RS" altLang="sr-Latn-R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40" y="1988840"/>
            <a:ext cx="5487920" cy="3391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65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sr-Latn-RS" dirty="0" smtClean="0"/>
              <a:t>Prepoznaj i opiši</a:t>
            </a:r>
            <a:endParaRPr lang="sr-Latn-RS" altLang="sr-Latn-R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50" y="1844824"/>
            <a:ext cx="6181700" cy="3709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64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sr-Latn-RS" dirty="0" smtClean="0"/>
              <a:t>Prepoznaj i opiši</a:t>
            </a:r>
            <a:endParaRPr lang="sr-Latn-RS" altLang="sr-Latn-R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88" y="1340768"/>
            <a:ext cx="4170624" cy="5388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54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270</Words>
  <Application>Microsoft Office PowerPoint</Application>
  <PresentationFormat>Prikaz na zaslonu (4:3)</PresentationFormat>
  <Paragraphs>60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</vt:lpstr>
      <vt:lpstr>Zadani dizajn</vt:lpstr>
      <vt:lpstr>2. FEUDALNO DRUŠTVO</vt:lpstr>
      <vt:lpstr>Prepoznaj i opiši</vt:lpstr>
      <vt:lpstr>Prepoznaj i opiši</vt:lpstr>
      <vt:lpstr>Prepoznaj i opiši</vt:lpstr>
      <vt:lpstr>Prepoznaj i opiši</vt:lpstr>
      <vt:lpstr>Prepoznaj i opiši</vt:lpstr>
      <vt:lpstr>Prepoznaj i opiši</vt:lpstr>
      <vt:lpstr>Prepoznaj i opiši</vt:lpstr>
      <vt:lpstr>Prepoznaj i opiši</vt:lpstr>
      <vt:lpstr>Prepoznaj i opiši</vt:lpstr>
      <vt:lpstr>Odredi točnost tvrdnje</vt:lpstr>
      <vt:lpstr>Odredi točnost tvrdnje</vt:lpstr>
      <vt:lpstr>Odredi točnost tvrdnje</vt:lpstr>
      <vt:lpstr>Odredi točnost tvrdnje</vt:lpstr>
      <vt:lpstr>Odgovori na postavljena pitanja</vt:lpstr>
      <vt:lpstr>Odgovori na postavljena pitanja</vt:lpstr>
      <vt:lpstr>Odgovori na postavljena pitanja</vt:lpstr>
      <vt:lpstr>Odgovori na postavljena pitanja</vt:lpstr>
    </vt:vector>
  </TitlesOfParts>
  <Company>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Prapovijest</dc:title>
  <cp:revision>13</cp:revision>
  <dcterms:created xsi:type="dcterms:W3CDTF">2013-11-10T15:45:07Z</dcterms:created>
  <dcterms:modified xsi:type="dcterms:W3CDTF">2015-08-24T21:26:58Z</dcterms:modified>
</cp:coreProperties>
</file>